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3" r:id="rId6"/>
    <p:sldId id="260" r:id="rId7"/>
    <p:sldId id="261" r:id="rId8"/>
    <p:sldId id="264" r:id="rId9"/>
    <p:sldId id="265" r:id="rId10"/>
    <p:sldId id="262"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17" name="عنصر نائب للتذييل 16"/>
          <p:cNvSpPr>
            <a:spLocks noGrp="1"/>
          </p:cNvSpPr>
          <p:nvPr>
            <p:ph type="ftr" sz="quarter" idx="11"/>
          </p:nvPr>
        </p:nvSpPr>
        <p:spPr/>
        <p:txBody>
          <a:bodyPr/>
          <a:lstStyle>
            <a:extLst/>
          </a:lstStyle>
          <a:p>
            <a:endParaRPr lang="ar-IQ"/>
          </a:p>
        </p:txBody>
      </p:sp>
      <p:sp>
        <p:nvSpPr>
          <p:cNvPr id="29" name="عنصر نائب لرقم الشريحة 28"/>
          <p:cNvSpPr>
            <a:spLocks noGrp="1"/>
          </p:cNvSpPr>
          <p:nvPr>
            <p:ph type="sldNum" sz="quarter" idx="12"/>
          </p:nvPr>
        </p:nvSpPr>
        <p:spPr/>
        <p:txBody>
          <a:bodyPr/>
          <a:lstStyle>
            <a:extLst/>
          </a:lstStyle>
          <a:p>
            <a:fld id="{EDEFE65D-CA0D-4C85-88A1-CC87F8E8F958}" type="slidenum">
              <a:rPr lang="ar-IQ" smtClean="0"/>
              <a:t>‹#›</a:t>
            </a:fld>
            <a:endParaRPr lang="ar-IQ"/>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DEFE65D-CA0D-4C85-88A1-CC87F8E8F958}"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DEFE65D-CA0D-4C85-88A1-CC87F8E8F958}"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DEFE65D-CA0D-4C85-88A1-CC87F8E8F958}"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DEFE65D-CA0D-4C85-88A1-CC87F8E8F958}" type="slidenum">
              <a:rPr lang="ar-IQ" smtClean="0"/>
              <a:t>‹#›</a:t>
            </a:fld>
            <a:endParaRPr lang="ar-IQ"/>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DEFE65D-CA0D-4C85-88A1-CC87F8E8F958}"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EDEFE65D-CA0D-4C85-88A1-CC87F8E8F958}" type="slidenum">
              <a:rPr lang="ar-IQ" smtClean="0"/>
              <a:t>‹#›</a:t>
            </a:fld>
            <a:endParaRPr lang="ar-IQ"/>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EDEFE65D-CA0D-4C85-88A1-CC87F8E8F958}"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EDEFE65D-CA0D-4C85-88A1-CC87F8E8F958}"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53A0A17-64F9-49EA-B8E0-583967A684C0}" type="datetimeFigureOut">
              <a:rPr lang="ar-IQ" smtClean="0"/>
              <a:t>13/04/1441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DEFE65D-CA0D-4C85-88A1-CC87F8E8F958}"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E53A0A17-64F9-49EA-B8E0-583967A684C0}" type="datetimeFigureOut">
              <a:rPr lang="ar-IQ" smtClean="0"/>
              <a:t>13/04/1441</a:t>
            </a:fld>
            <a:endParaRPr lang="ar-IQ"/>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IQ"/>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EDEFE65D-CA0D-4C85-88A1-CC87F8E8F958}"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53A0A17-64F9-49EA-B8E0-583967A684C0}" type="datetimeFigureOut">
              <a:rPr lang="ar-IQ" smtClean="0"/>
              <a:t>13/04/1441</a:t>
            </a:fld>
            <a:endParaRPr lang="ar-IQ"/>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IQ"/>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DEFE65D-CA0D-4C85-88A1-CC87F8E8F958}"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just" rtl="0"/>
            <a:r>
              <a:rPr lang="ar-IQ" dirty="0" smtClean="0"/>
              <a:t>البحث في اصل الحبليات </a:t>
            </a:r>
            <a:br>
              <a:rPr lang="ar-IQ" dirty="0" smtClean="0"/>
            </a:br>
            <a:r>
              <a:rPr lang="en-US" dirty="0" smtClean="0"/>
              <a:t>Lec.2</a:t>
            </a:r>
            <a:endParaRPr lang="ar-IQ" dirty="0"/>
          </a:p>
        </p:txBody>
      </p:sp>
      <p:sp>
        <p:nvSpPr>
          <p:cNvPr id="3" name="عنوان فرعي 2"/>
          <p:cNvSpPr>
            <a:spLocks noGrp="1"/>
          </p:cNvSpPr>
          <p:nvPr>
            <p:ph type="subTitle" idx="1"/>
          </p:nvPr>
        </p:nvSpPr>
        <p:spPr/>
        <p:txBody>
          <a:bodyPr>
            <a:normAutofit/>
          </a:bodyPr>
          <a:lstStyle/>
          <a:p>
            <a:pPr algn="just" rtl="0"/>
            <a:r>
              <a:rPr lang="en-US" sz="2800" dirty="0" smtClean="0"/>
              <a:t>Comparative Anatomy </a:t>
            </a:r>
            <a:endParaRPr lang="ar-IQ" sz="2800" dirty="0"/>
          </a:p>
        </p:txBody>
      </p:sp>
    </p:spTree>
    <p:extLst>
      <p:ext uri="{BB962C8B-B14F-4D97-AF65-F5344CB8AC3E}">
        <p14:creationId xmlns:p14="http://schemas.microsoft.com/office/powerpoint/2010/main" val="144258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540672"/>
          </a:xfrm>
        </p:spPr>
        <p:txBody>
          <a:bodyPr/>
          <a:lstStyle/>
          <a:p>
            <a:pPr algn="just"/>
            <a:r>
              <a:rPr lang="ar-IQ" sz="2400" dirty="0" smtClean="0"/>
              <a:t>تصنيف الحبليات</a:t>
            </a:r>
            <a:endParaRPr lang="ar-IQ" sz="2400" dirty="0"/>
          </a:p>
        </p:txBody>
      </p:sp>
      <p:sp>
        <p:nvSpPr>
          <p:cNvPr id="3" name="عنصر نائب للمحتوى 2"/>
          <p:cNvSpPr>
            <a:spLocks noGrp="1"/>
          </p:cNvSpPr>
          <p:nvPr>
            <p:ph idx="1"/>
          </p:nvPr>
        </p:nvSpPr>
        <p:spPr>
          <a:xfrm>
            <a:off x="914400" y="1340768"/>
            <a:ext cx="7772400" cy="5014792"/>
          </a:xfrm>
        </p:spPr>
        <p:txBody>
          <a:bodyPr>
            <a:normAutofit fontScale="77500" lnSpcReduction="20000"/>
          </a:bodyPr>
          <a:lstStyle/>
          <a:p>
            <a:r>
              <a:rPr lang="ar-IQ" dirty="0" smtClean="0"/>
              <a:t>ب</a:t>
            </a:r>
            <a:r>
              <a:rPr lang="ar-IQ" dirty="0"/>
              <a:t>	وجود الحبل العصبي الظهري الذي يكون مجوفاً في منطقة الطوق (</a:t>
            </a:r>
            <a:r>
              <a:rPr lang="en-US" dirty="0"/>
              <a:t>Collar) </a:t>
            </a:r>
            <a:r>
              <a:rPr lang="ar-IQ" dirty="0"/>
              <a:t>وهذه عدت من صفات الحبليات.</a:t>
            </a:r>
          </a:p>
          <a:p>
            <a:r>
              <a:rPr lang="ar-IQ" dirty="0"/>
              <a:t>ج-    وجود الشقوق الخيشومية (</a:t>
            </a:r>
            <a:r>
              <a:rPr lang="en-US" dirty="0"/>
              <a:t>Gill slits) </a:t>
            </a:r>
            <a:r>
              <a:rPr lang="ar-IQ" dirty="0"/>
              <a:t>في المنطقة الخيشومية من الجذع.</a:t>
            </a:r>
          </a:p>
          <a:p>
            <a:r>
              <a:rPr lang="ar-IQ" dirty="0"/>
              <a:t>     وفي اتجاه آخر يرى الكثير من الباحثين ان نصفية الحبل ليست من الحبليات وذلك </a:t>
            </a:r>
            <a:r>
              <a:rPr lang="ar-IQ" dirty="0" err="1"/>
              <a:t>للاسباب</a:t>
            </a:r>
            <a:r>
              <a:rPr lang="ar-IQ" dirty="0"/>
              <a:t> التالية:</a:t>
            </a:r>
          </a:p>
          <a:p>
            <a:r>
              <a:rPr lang="ar-IQ" dirty="0"/>
              <a:t>1-	عدم وجود الحبل الظهري الحقيقي، حيث يوجد حبل فمي قصير محصور بمنطقة الخطم (</a:t>
            </a:r>
            <a:r>
              <a:rPr lang="en-US" dirty="0"/>
              <a:t>Proboscis) </a:t>
            </a:r>
            <a:r>
              <a:rPr lang="ar-IQ" dirty="0"/>
              <a:t>من مناطق الجسم وليس له وظيفة اسنادية واضحة، كما ان تركيبه يختلف عن الحبل الظهري كونه غير مغطى </a:t>
            </a:r>
            <a:r>
              <a:rPr lang="ar-IQ" dirty="0" err="1"/>
              <a:t>باغلفة</a:t>
            </a:r>
            <a:r>
              <a:rPr lang="ar-IQ" dirty="0"/>
              <a:t> كالتي يوضحها الحبل الظهري في الحبليات.</a:t>
            </a:r>
          </a:p>
          <a:p>
            <a:r>
              <a:rPr lang="ar-IQ" dirty="0"/>
              <a:t>2-	الجهاز العصبي من النوع الموجود في </a:t>
            </a:r>
            <a:r>
              <a:rPr lang="ar-IQ" dirty="0" err="1"/>
              <a:t>اللافقريات</a:t>
            </a:r>
            <a:r>
              <a:rPr lang="ar-IQ" dirty="0"/>
              <a:t> ويكون داخل بشري</a:t>
            </a:r>
          </a:p>
          <a:p>
            <a:r>
              <a:rPr lang="ar-IQ" dirty="0"/>
              <a:t> </a:t>
            </a:r>
            <a:r>
              <a:rPr lang="en-US" dirty="0"/>
              <a:t>Intra-epidermal </a:t>
            </a:r>
            <a:r>
              <a:rPr lang="ar-IQ" dirty="0"/>
              <a:t>فضلاً عن وجود حبل عصبي بطني وحلقة عصبية محيطية, وهذه من صفات </a:t>
            </a:r>
            <a:r>
              <a:rPr lang="ar-IQ" dirty="0" err="1"/>
              <a:t>اللافقريات</a:t>
            </a:r>
            <a:r>
              <a:rPr lang="ar-IQ" dirty="0"/>
              <a:t>.</a:t>
            </a:r>
          </a:p>
          <a:p>
            <a:endParaRPr lang="ar-IQ" dirty="0"/>
          </a:p>
        </p:txBody>
      </p:sp>
    </p:spTree>
    <p:extLst>
      <p:ext uri="{BB962C8B-B14F-4D97-AF65-F5344CB8AC3E}">
        <p14:creationId xmlns:p14="http://schemas.microsoft.com/office/powerpoint/2010/main" val="244156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612680"/>
          </a:xfrm>
        </p:spPr>
        <p:txBody>
          <a:bodyPr/>
          <a:lstStyle/>
          <a:p>
            <a:pPr algn="just"/>
            <a:r>
              <a:rPr lang="ar-IQ" sz="2400" dirty="0" smtClean="0"/>
              <a:t>تصنيف الحبليات </a:t>
            </a:r>
            <a:endParaRPr lang="ar-IQ" sz="2400" dirty="0"/>
          </a:p>
        </p:txBody>
      </p:sp>
      <p:sp>
        <p:nvSpPr>
          <p:cNvPr id="3" name="عنصر نائب للمحتوى 2"/>
          <p:cNvSpPr>
            <a:spLocks noGrp="1"/>
          </p:cNvSpPr>
          <p:nvPr>
            <p:ph idx="1"/>
          </p:nvPr>
        </p:nvSpPr>
        <p:spPr>
          <a:xfrm>
            <a:off x="914400" y="1124744"/>
            <a:ext cx="7772400" cy="5230816"/>
          </a:xfrm>
        </p:spPr>
        <p:txBody>
          <a:bodyPr>
            <a:normAutofit fontScale="77500" lnSpcReduction="20000"/>
          </a:bodyPr>
          <a:lstStyle/>
          <a:p>
            <a:pPr algn="just"/>
            <a:r>
              <a:rPr lang="ar-IQ" dirty="0"/>
              <a:t>3-	الصنف: </a:t>
            </a:r>
            <a:r>
              <a:rPr lang="ar-IQ" dirty="0" err="1"/>
              <a:t>بلانكتوسفيرويديا</a:t>
            </a:r>
            <a:r>
              <a:rPr lang="ar-IQ" dirty="0"/>
              <a:t>                 </a:t>
            </a:r>
            <a:r>
              <a:rPr lang="en-US" dirty="0"/>
              <a:t>Class: </a:t>
            </a:r>
            <a:r>
              <a:rPr lang="en-US" dirty="0" err="1"/>
              <a:t>Planctosphaeroidea</a:t>
            </a:r>
            <a:endParaRPr lang="en-US" dirty="0"/>
          </a:p>
          <a:p>
            <a:pPr algn="just"/>
            <a:r>
              <a:rPr lang="ar-IQ" dirty="0"/>
              <a:t>ويعرف منها الطور اليرقي فقط.</a:t>
            </a:r>
          </a:p>
          <a:p>
            <a:pPr algn="just"/>
            <a:r>
              <a:rPr lang="ar-IQ" dirty="0"/>
              <a:t>4-	الصنف: </a:t>
            </a:r>
            <a:r>
              <a:rPr lang="ar-IQ" dirty="0" err="1"/>
              <a:t>كَرابتوليتا</a:t>
            </a:r>
            <a:r>
              <a:rPr lang="ar-IQ" dirty="0"/>
              <a:t>                                    </a:t>
            </a:r>
            <a:r>
              <a:rPr lang="en-US" dirty="0"/>
              <a:t>Class: </a:t>
            </a:r>
            <a:r>
              <a:rPr lang="en-US" dirty="0" err="1"/>
              <a:t>Graptolita</a:t>
            </a:r>
            <a:endParaRPr lang="en-US" dirty="0"/>
          </a:p>
          <a:p>
            <a:pPr algn="just"/>
            <a:r>
              <a:rPr lang="ar-IQ" dirty="0"/>
              <a:t>وقد عرفت هذه بصورة رئيسية من التراكيب المتحجرة </a:t>
            </a:r>
            <a:r>
              <a:rPr lang="ar-IQ" dirty="0" err="1"/>
              <a:t>لانابيبها</a:t>
            </a:r>
            <a:r>
              <a:rPr lang="ar-IQ" dirty="0"/>
              <a:t> </a:t>
            </a:r>
          </a:p>
          <a:p>
            <a:pPr algn="just"/>
            <a:r>
              <a:rPr lang="ar-IQ" dirty="0"/>
              <a:t>2-	الشعيبة : ذيلية الحبل                  </a:t>
            </a:r>
            <a:r>
              <a:rPr lang="en-US" dirty="0"/>
              <a:t>Subphylum: </a:t>
            </a:r>
            <a:r>
              <a:rPr lang="en-US" dirty="0" err="1"/>
              <a:t>Urochordata</a:t>
            </a:r>
            <a:endParaRPr lang="en-US" dirty="0"/>
          </a:p>
          <a:p>
            <a:pPr algn="just"/>
            <a:r>
              <a:rPr lang="en-US" dirty="0"/>
              <a:t>    </a:t>
            </a:r>
            <a:r>
              <a:rPr lang="ar-IQ" dirty="0"/>
              <a:t>تضم حيوانات بحرية المعيشة، الاشكال اليرقية فيها تظهر صفات الحبليات، والبالغات جالسات وتفتقد في الغالب الحبل الظهري والانبوب العصبي ظهري الموقع والجسم </a:t>
            </a:r>
            <a:r>
              <a:rPr lang="ar-IQ" dirty="0" err="1"/>
              <a:t>يتموضع</a:t>
            </a:r>
            <a:r>
              <a:rPr lang="ar-IQ" dirty="0"/>
              <a:t> ضمن جبة او غلاله (</a:t>
            </a:r>
            <a:r>
              <a:rPr lang="en-US" dirty="0"/>
              <a:t>Tunic) </a:t>
            </a:r>
            <a:r>
              <a:rPr lang="ar-IQ" dirty="0"/>
              <a:t>ولذلك يطلق عليها </a:t>
            </a:r>
            <a:r>
              <a:rPr lang="ar-IQ" dirty="0" err="1"/>
              <a:t>بالغلاليات</a:t>
            </a:r>
            <a:r>
              <a:rPr lang="ar-IQ" dirty="0"/>
              <a:t>.</a:t>
            </a:r>
          </a:p>
          <a:p>
            <a:pPr algn="just"/>
            <a:r>
              <a:rPr lang="ar-IQ" dirty="0"/>
              <a:t>تضم شعيبة ذيلية الحبل ثلاثة اصناف هي:</a:t>
            </a:r>
          </a:p>
          <a:p>
            <a:endParaRPr lang="ar-IQ" dirty="0"/>
          </a:p>
        </p:txBody>
      </p:sp>
    </p:spTree>
    <p:extLst>
      <p:ext uri="{BB962C8B-B14F-4D97-AF65-F5344CB8AC3E}">
        <p14:creationId xmlns:p14="http://schemas.microsoft.com/office/powerpoint/2010/main" val="260902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756696"/>
          </a:xfrm>
        </p:spPr>
        <p:txBody>
          <a:bodyPr/>
          <a:lstStyle/>
          <a:p>
            <a:pPr algn="just"/>
            <a:r>
              <a:rPr lang="ar-IQ" dirty="0" smtClean="0"/>
              <a:t>تصنيف الحبليات </a:t>
            </a:r>
            <a:endParaRPr lang="ar-IQ" dirty="0"/>
          </a:p>
        </p:txBody>
      </p:sp>
      <p:sp>
        <p:nvSpPr>
          <p:cNvPr id="3" name="عنصر نائب للمحتوى 2"/>
          <p:cNvSpPr>
            <a:spLocks noGrp="1"/>
          </p:cNvSpPr>
          <p:nvPr>
            <p:ph idx="1"/>
          </p:nvPr>
        </p:nvSpPr>
        <p:spPr>
          <a:xfrm>
            <a:off x="914400" y="1268760"/>
            <a:ext cx="7772400" cy="5086800"/>
          </a:xfrm>
        </p:spPr>
        <p:txBody>
          <a:bodyPr/>
          <a:lstStyle/>
          <a:p>
            <a:r>
              <a:rPr lang="ar-IQ" sz="1800" dirty="0"/>
              <a:t>1-	الصنف : </a:t>
            </a:r>
            <a:r>
              <a:rPr lang="ar-IQ" sz="1800" dirty="0" err="1"/>
              <a:t>اليرقيات</a:t>
            </a:r>
            <a:r>
              <a:rPr lang="ar-IQ" sz="1800" dirty="0"/>
              <a:t> </a:t>
            </a:r>
            <a:r>
              <a:rPr lang="en-US" sz="1800" dirty="0" err="1"/>
              <a:t>Larvacea</a:t>
            </a:r>
            <a:endParaRPr lang="en-US" sz="1800" dirty="0"/>
          </a:p>
          <a:p>
            <a:r>
              <a:rPr lang="ar-IQ" sz="1800" dirty="0"/>
              <a:t>ومثالها .</a:t>
            </a:r>
            <a:r>
              <a:rPr lang="en-US" sz="1800" dirty="0" err="1"/>
              <a:t>Oikopleura</a:t>
            </a:r>
            <a:r>
              <a:rPr lang="en-US" sz="1800" dirty="0"/>
              <a:t> </a:t>
            </a:r>
            <a:r>
              <a:rPr lang="en-US" sz="1800" dirty="0" err="1"/>
              <a:t>sp</a:t>
            </a:r>
            <a:endParaRPr lang="en-US" sz="1800" dirty="0"/>
          </a:p>
          <a:p>
            <a:r>
              <a:rPr lang="en-US" sz="1800" dirty="0"/>
              <a:t>2-	</a:t>
            </a:r>
            <a:r>
              <a:rPr lang="ar-IQ" sz="1800" dirty="0"/>
              <a:t>الصنف : </a:t>
            </a:r>
            <a:r>
              <a:rPr lang="ar-IQ" sz="1800" dirty="0" err="1"/>
              <a:t>الكيسيات</a:t>
            </a:r>
            <a:r>
              <a:rPr lang="ar-IQ" sz="1800" dirty="0"/>
              <a:t>                                               </a:t>
            </a:r>
            <a:r>
              <a:rPr lang="en-US" sz="1800" dirty="0"/>
              <a:t>Class: </a:t>
            </a:r>
            <a:r>
              <a:rPr lang="en-US" sz="1800" dirty="0" err="1"/>
              <a:t>Ascidiacea</a:t>
            </a:r>
            <a:endParaRPr lang="en-US" sz="1800" dirty="0"/>
          </a:p>
          <a:p>
            <a:r>
              <a:rPr lang="ar-IQ" sz="1800" dirty="0"/>
              <a:t>ومثالها بخاخ البحر (</a:t>
            </a:r>
            <a:r>
              <a:rPr lang="en-US" sz="1800" dirty="0" err="1"/>
              <a:t>Molgula</a:t>
            </a:r>
            <a:r>
              <a:rPr lang="en-US" sz="1800" dirty="0"/>
              <a:t> </a:t>
            </a:r>
            <a:r>
              <a:rPr lang="en-US" sz="1800" dirty="0" err="1"/>
              <a:t>manhattensis</a:t>
            </a:r>
            <a:r>
              <a:rPr lang="en-US" sz="1800" dirty="0"/>
              <a:t>)</a:t>
            </a:r>
          </a:p>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676875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99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756696"/>
          </a:xfrm>
        </p:spPr>
        <p:txBody>
          <a:bodyPr/>
          <a:lstStyle/>
          <a:p>
            <a:pPr algn="just"/>
            <a:r>
              <a:rPr lang="ar-IQ" dirty="0" smtClean="0"/>
              <a:t>تصنيف الحبليات </a:t>
            </a:r>
            <a:endParaRPr lang="ar-IQ" dirty="0"/>
          </a:p>
        </p:txBody>
      </p:sp>
      <p:sp>
        <p:nvSpPr>
          <p:cNvPr id="3" name="عنصر نائب للمحتوى 2"/>
          <p:cNvSpPr>
            <a:spLocks noGrp="1"/>
          </p:cNvSpPr>
          <p:nvPr>
            <p:ph idx="1"/>
          </p:nvPr>
        </p:nvSpPr>
        <p:spPr>
          <a:xfrm>
            <a:off x="914400" y="1268760"/>
            <a:ext cx="7772400" cy="5086800"/>
          </a:xfrm>
        </p:spPr>
        <p:txBody>
          <a:bodyPr>
            <a:normAutofit/>
          </a:bodyPr>
          <a:lstStyle/>
          <a:p>
            <a:r>
              <a:rPr lang="ar-IQ" sz="2000" dirty="0"/>
              <a:t>3-	الصنف : اليافعات   </a:t>
            </a:r>
            <a:r>
              <a:rPr lang="en-US" sz="2000" dirty="0"/>
              <a:t>Class: </a:t>
            </a:r>
            <a:r>
              <a:rPr lang="en-US" sz="2000" dirty="0" err="1"/>
              <a:t>Thaliacea</a:t>
            </a:r>
            <a:endParaRPr lang="en-US" sz="2000" dirty="0"/>
          </a:p>
          <a:p>
            <a:r>
              <a:rPr lang="ar-IQ" sz="2000" dirty="0"/>
              <a:t>ومثالها </a:t>
            </a:r>
            <a:r>
              <a:rPr lang="en-US" sz="2000" dirty="0" err="1"/>
              <a:t>Doliulum</a:t>
            </a:r>
            <a:r>
              <a:rPr lang="en-US" sz="2000" dirty="0"/>
              <a:t> sp.  </a:t>
            </a:r>
            <a:r>
              <a:rPr lang="ar-IQ" sz="2000" dirty="0"/>
              <a:t>و </a:t>
            </a:r>
            <a:r>
              <a:rPr lang="en-US" sz="2000" dirty="0" err="1"/>
              <a:t>Salpa</a:t>
            </a:r>
            <a:r>
              <a:rPr lang="en-US" sz="2000" dirty="0"/>
              <a:t> sp.</a:t>
            </a:r>
          </a:p>
          <a:p>
            <a:endParaRPr lang="ar-IQ"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976" y="2348880"/>
            <a:ext cx="6768752"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286000" y="3105835"/>
            <a:ext cx="4572000" cy="646331"/>
          </a:xfrm>
          <a:prstGeom prst="rect">
            <a:avLst/>
          </a:prstGeom>
        </p:spPr>
        <p:txBody>
          <a:bodyPr>
            <a:spAutoFit/>
          </a:bodyPr>
          <a:lstStyle/>
          <a:p>
            <a:r>
              <a:rPr lang="ar-IQ" dirty="0" smtClean="0"/>
              <a:t>اليافعات (أ) مستعمرة يافعات (ب)مقطع طولي لفرد في مستعمرة،</a:t>
            </a:r>
            <a:endParaRPr lang="ar-IQ" dirty="0"/>
          </a:p>
        </p:txBody>
      </p:sp>
      <p:sp>
        <p:nvSpPr>
          <p:cNvPr id="6" name="مستطيل 5"/>
          <p:cNvSpPr/>
          <p:nvPr/>
        </p:nvSpPr>
        <p:spPr>
          <a:xfrm>
            <a:off x="1835696" y="5805264"/>
            <a:ext cx="5472608" cy="646331"/>
          </a:xfrm>
          <a:prstGeom prst="rect">
            <a:avLst/>
          </a:prstGeom>
        </p:spPr>
        <p:txBody>
          <a:bodyPr wrap="square">
            <a:spAutoFit/>
          </a:bodyPr>
          <a:lstStyle/>
          <a:p>
            <a:r>
              <a:rPr lang="ar-IQ" dirty="0" smtClean="0"/>
              <a:t>اليافعات (أ) مستعمرة يافعات (ب)مقطع طولي لفرد في مستعمرة،</a:t>
            </a:r>
            <a:endParaRPr lang="ar-IQ" dirty="0"/>
          </a:p>
        </p:txBody>
      </p:sp>
    </p:spTree>
    <p:extLst>
      <p:ext uri="{BB962C8B-B14F-4D97-AF65-F5344CB8AC3E}">
        <p14:creationId xmlns:p14="http://schemas.microsoft.com/office/powerpoint/2010/main" val="5815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684688"/>
          </a:xfrm>
        </p:spPr>
        <p:txBody>
          <a:bodyPr/>
          <a:lstStyle/>
          <a:p>
            <a:pPr algn="just"/>
            <a:r>
              <a:rPr lang="ar-IQ" dirty="0" smtClean="0"/>
              <a:t>تصنيف الحبليات </a:t>
            </a:r>
            <a:endParaRPr lang="ar-IQ" dirty="0"/>
          </a:p>
        </p:txBody>
      </p:sp>
      <p:sp>
        <p:nvSpPr>
          <p:cNvPr id="3" name="عنصر نائب للمحتوى 2"/>
          <p:cNvSpPr>
            <a:spLocks noGrp="1"/>
          </p:cNvSpPr>
          <p:nvPr>
            <p:ph idx="1"/>
          </p:nvPr>
        </p:nvSpPr>
        <p:spPr>
          <a:xfrm>
            <a:off x="899592" y="1484784"/>
            <a:ext cx="7772400" cy="4572000"/>
          </a:xfrm>
        </p:spPr>
        <p:txBody>
          <a:bodyPr/>
          <a:lstStyle/>
          <a:p>
            <a:r>
              <a:rPr lang="ar-IQ" sz="1800" dirty="0"/>
              <a:t>3-	الشعيبة : رأسية الحبل             </a:t>
            </a:r>
            <a:r>
              <a:rPr lang="en-US" sz="1800" dirty="0"/>
              <a:t>Subphylum: </a:t>
            </a:r>
            <a:r>
              <a:rPr lang="en-US" sz="1800" dirty="0" err="1"/>
              <a:t>Cephalochordata</a:t>
            </a:r>
            <a:endParaRPr lang="en-US" sz="1800" dirty="0"/>
          </a:p>
          <a:p>
            <a:r>
              <a:rPr lang="ar-IQ" sz="1800" dirty="0"/>
              <a:t>مثالها .</a:t>
            </a:r>
            <a:r>
              <a:rPr lang="en-US" sz="1800" dirty="0" err="1"/>
              <a:t>Branchiostoma</a:t>
            </a:r>
            <a:r>
              <a:rPr lang="en-US" sz="1800" dirty="0"/>
              <a:t> </a:t>
            </a:r>
            <a:r>
              <a:rPr lang="en-US" sz="1800" dirty="0" err="1"/>
              <a:t>lanceolatum</a:t>
            </a:r>
            <a:endParaRPr lang="en-US" sz="1800" dirty="0"/>
          </a:p>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712879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88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612680"/>
          </a:xfrm>
        </p:spPr>
        <p:txBody>
          <a:bodyPr/>
          <a:lstStyle/>
          <a:p>
            <a:pPr algn="just"/>
            <a:r>
              <a:rPr lang="ar-IQ" sz="2000" dirty="0" smtClean="0"/>
              <a:t>تصنيف الحبليات </a:t>
            </a:r>
            <a:endParaRPr lang="ar-IQ" sz="2000" dirty="0"/>
          </a:p>
        </p:txBody>
      </p:sp>
      <p:sp>
        <p:nvSpPr>
          <p:cNvPr id="3" name="عنصر نائب للمحتوى 2"/>
          <p:cNvSpPr>
            <a:spLocks noGrp="1"/>
          </p:cNvSpPr>
          <p:nvPr>
            <p:ph idx="1"/>
          </p:nvPr>
        </p:nvSpPr>
        <p:spPr>
          <a:xfrm>
            <a:off x="914400" y="1124744"/>
            <a:ext cx="7772400" cy="5230816"/>
          </a:xfrm>
        </p:spPr>
        <p:txBody>
          <a:bodyPr>
            <a:normAutofit fontScale="77500" lnSpcReduction="20000"/>
          </a:bodyPr>
          <a:lstStyle/>
          <a:p>
            <a:pPr algn="just"/>
            <a:r>
              <a:rPr lang="ar-IQ" dirty="0"/>
              <a:t>4-	الشعيبة : الفقريات                        </a:t>
            </a:r>
            <a:r>
              <a:rPr lang="en-US" dirty="0"/>
              <a:t>Subphylum: Vertebrata</a:t>
            </a:r>
          </a:p>
          <a:p>
            <a:pPr algn="just"/>
            <a:r>
              <a:rPr lang="ar-IQ" dirty="0"/>
              <a:t>وهي اكبر </a:t>
            </a:r>
            <a:r>
              <a:rPr lang="ar-IQ" dirty="0" err="1"/>
              <a:t>شعيبات</a:t>
            </a:r>
            <a:r>
              <a:rPr lang="ar-IQ" dirty="0"/>
              <a:t> الحبليات وقد تسمى ايضاً </a:t>
            </a:r>
            <a:r>
              <a:rPr lang="ar-IQ" dirty="0" err="1"/>
              <a:t>بالقحفيات</a:t>
            </a:r>
            <a:r>
              <a:rPr lang="ar-IQ" dirty="0"/>
              <a:t> (</a:t>
            </a:r>
            <a:r>
              <a:rPr lang="en-US" dirty="0" err="1"/>
              <a:t>Craniata</a:t>
            </a:r>
            <a:r>
              <a:rPr lang="en-US" dirty="0"/>
              <a:t>) </a:t>
            </a:r>
            <a:r>
              <a:rPr lang="ar-IQ" dirty="0"/>
              <a:t>نسبة الى وجود القحف (</a:t>
            </a:r>
            <a:r>
              <a:rPr lang="en-US" dirty="0"/>
              <a:t>Cranium). </a:t>
            </a:r>
            <a:r>
              <a:rPr lang="ar-IQ" dirty="0"/>
              <a:t>تضم هذه الشعيبة الغالبية العظمى للحبليات ويمتاز افرادها بما يأتي:-</a:t>
            </a:r>
          </a:p>
          <a:p>
            <a:pPr algn="just"/>
            <a:r>
              <a:rPr lang="ar-IQ" dirty="0"/>
              <a:t>1.	تتضح فيها جميع الصفات التشخيصية الرئيسة للحبليات (وجود الحبل الظهري والانبوب العصبي ظهري الموقع والجيوب البلعومية الخيشومية ووجود ذيل خلف المخرج) في دور ما من ادوار الحياة.</a:t>
            </a:r>
          </a:p>
          <a:p>
            <a:pPr algn="just"/>
            <a:r>
              <a:rPr lang="ar-IQ" dirty="0"/>
              <a:t>2.	الجلد (</a:t>
            </a:r>
            <a:r>
              <a:rPr lang="en-US" dirty="0"/>
              <a:t>Integument) </a:t>
            </a:r>
            <a:r>
              <a:rPr lang="ar-IQ" dirty="0"/>
              <a:t>فيها مؤلف من طبقتين، الخارجية تعرف بالبشرة (</a:t>
            </a:r>
            <a:r>
              <a:rPr lang="en-US" dirty="0"/>
              <a:t>Epidermis) </a:t>
            </a:r>
            <a:r>
              <a:rPr lang="ar-IQ" dirty="0"/>
              <a:t>وهي مؤلفة من نسيج ظهاري مطبق ينشأ من الاديم الظاهر (</a:t>
            </a:r>
            <a:r>
              <a:rPr lang="en-US" dirty="0"/>
              <a:t>Ectoderm). </a:t>
            </a:r>
            <a:r>
              <a:rPr lang="ar-IQ" dirty="0"/>
              <a:t>اما الطبقة الداخلية فهي الادمة (</a:t>
            </a:r>
            <a:r>
              <a:rPr lang="en-US" dirty="0"/>
              <a:t>Dermis) </a:t>
            </a:r>
            <a:r>
              <a:rPr lang="ar-IQ" dirty="0"/>
              <a:t>والمكونة من نسيج رابط مشتق من الاديم المتوسط (</a:t>
            </a:r>
            <a:r>
              <a:rPr lang="en-US" dirty="0"/>
              <a:t>Mesoderm) </a:t>
            </a:r>
            <a:r>
              <a:rPr lang="ar-IQ" dirty="0"/>
              <a:t>والجلد يظهر العديد من </a:t>
            </a:r>
            <a:r>
              <a:rPr lang="ar-IQ" dirty="0" err="1"/>
              <a:t>التحورات</a:t>
            </a:r>
            <a:r>
              <a:rPr lang="ar-IQ" dirty="0"/>
              <a:t> ضمن الاصناف المختلفة ممثلة بالغدد (</a:t>
            </a:r>
            <a:r>
              <a:rPr lang="en-US" dirty="0"/>
              <a:t>Glands) </a:t>
            </a:r>
            <a:r>
              <a:rPr lang="ar-IQ" dirty="0"/>
              <a:t>والقشور او الحراشف (</a:t>
            </a:r>
            <a:r>
              <a:rPr lang="en-US" dirty="0"/>
              <a:t>Scales) </a:t>
            </a:r>
            <a:r>
              <a:rPr lang="ar-IQ" dirty="0"/>
              <a:t>والريش (</a:t>
            </a:r>
            <a:r>
              <a:rPr lang="en-US" dirty="0"/>
              <a:t>Feathers) </a:t>
            </a:r>
            <a:r>
              <a:rPr lang="ar-IQ" dirty="0"/>
              <a:t>والمخالب (</a:t>
            </a:r>
            <a:r>
              <a:rPr lang="en-US" dirty="0"/>
              <a:t>Claws) </a:t>
            </a:r>
            <a:r>
              <a:rPr lang="ar-IQ" dirty="0"/>
              <a:t>والقرون (</a:t>
            </a:r>
            <a:r>
              <a:rPr lang="en-US" dirty="0"/>
              <a:t>Horns) </a:t>
            </a:r>
            <a:r>
              <a:rPr lang="ar-IQ" dirty="0"/>
              <a:t>والشعر (</a:t>
            </a:r>
            <a:r>
              <a:rPr lang="en-US" dirty="0"/>
              <a:t>Hairs).</a:t>
            </a:r>
          </a:p>
          <a:p>
            <a:endParaRPr lang="en-US" dirty="0"/>
          </a:p>
          <a:p>
            <a:endParaRPr lang="ar-IQ" dirty="0"/>
          </a:p>
        </p:txBody>
      </p:sp>
    </p:spTree>
    <p:extLst>
      <p:ext uri="{BB962C8B-B14F-4D97-AF65-F5344CB8AC3E}">
        <p14:creationId xmlns:p14="http://schemas.microsoft.com/office/powerpoint/2010/main" val="397952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684688"/>
          </a:xfrm>
        </p:spPr>
        <p:txBody>
          <a:bodyPr/>
          <a:lstStyle/>
          <a:p>
            <a:pPr algn="just"/>
            <a:endParaRPr lang="ar-IQ" dirty="0"/>
          </a:p>
        </p:txBody>
      </p:sp>
      <p:sp>
        <p:nvSpPr>
          <p:cNvPr id="3" name="عنصر نائب للمحتوى 2"/>
          <p:cNvSpPr>
            <a:spLocks noGrp="1"/>
          </p:cNvSpPr>
          <p:nvPr>
            <p:ph idx="1"/>
          </p:nvPr>
        </p:nvSpPr>
        <p:spPr/>
        <p:txBody>
          <a:bodyPr>
            <a:normAutofit fontScale="77500" lnSpcReduction="20000"/>
          </a:bodyPr>
          <a:lstStyle/>
          <a:p>
            <a:pPr algn="just"/>
            <a:r>
              <a:rPr lang="ar-IQ" dirty="0"/>
              <a:t>3.	يحل محل الحبل الظهري في الفقريات الفكية (</a:t>
            </a:r>
            <a:r>
              <a:rPr lang="en-US" dirty="0"/>
              <a:t>Jawed vertebrates) </a:t>
            </a:r>
            <a:r>
              <a:rPr lang="ar-IQ" dirty="0"/>
              <a:t>العمود الفقري (</a:t>
            </a:r>
            <a:r>
              <a:rPr lang="en-US" dirty="0"/>
              <a:t>Vertebral column) </a:t>
            </a:r>
            <a:r>
              <a:rPr lang="ar-IQ" dirty="0"/>
              <a:t>الذي يتكون من الغضاريف او العظام او الاثنين معاً. والهيكل الداخلي متميز في افراد هذه المجموعة وهو يتكون من عمود فقري (</a:t>
            </a:r>
            <a:r>
              <a:rPr lang="en-US" dirty="0"/>
              <a:t>Vertebral column) </a:t>
            </a:r>
            <a:r>
              <a:rPr lang="ar-IQ" dirty="0"/>
              <a:t>وقحف (</a:t>
            </a:r>
            <a:r>
              <a:rPr lang="en-US" dirty="0"/>
              <a:t>Cranium) </a:t>
            </a:r>
            <a:r>
              <a:rPr lang="ar-IQ" dirty="0"/>
              <a:t>واقواس </a:t>
            </a:r>
            <a:r>
              <a:rPr lang="ar-IQ" dirty="0" err="1"/>
              <a:t>حشوية</a:t>
            </a:r>
            <a:r>
              <a:rPr lang="ar-IQ" dirty="0"/>
              <a:t> (</a:t>
            </a:r>
            <a:r>
              <a:rPr lang="en-US" dirty="0"/>
              <a:t>Visceral arches)، </a:t>
            </a:r>
            <a:r>
              <a:rPr lang="ar-IQ" dirty="0"/>
              <a:t>واحزمة واطراف (</a:t>
            </a:r>
            <a:r>
              <a:rPr lang="en-US" dirty="0"/>
              <a:t>Limbs &amp; Girdles) </a:t>
            </a:r>
            <a:r>
              <a:rPr lang="ar-IQ" dirty="0"/>
              <a:t>وازواج من اللواحق المفصلية (</a:t>
            </a:r>
            <a:r>
              <a:rPr lang="en-US" dirty="0"/>
              <a:t>Jointed appendages).</a:t>
            </a:r>
          </a:p>
          <a:p>
            <a:pPr algn="just"/>
            <a:r>
              <a:rPr lang="en-US" dirty="0"/>
              <a:t>4.	</a:t>
            </a:r>
            <a:r>
              <a:rPr lang="ar-IQ" dirty="0"/>
              <a:t>تمتلك بلعوم عضلي مثقب (</a:t>
            </a:r>
            <a:r>
              <a:rPr lang="en-US" dirty="0"/>
              <a:t>Perforated pharynx) </a:t>
            </a:r>
            <a:r>
              <a:rPr lang="ar-IQ" dirty="0"/>
              <a:t>وهو في الاسماك يحوي شقوق خيشومية (</a:t>
            </a:r>
            <a:r>
              <a:rPr lang="en-US" dirty="0"/>
              <a:t>Gill slits) </a:t>
            </a:r>
            <a:r>
              <a:rPr lang="ar-IQ" dirty="0"/>
              <a:t>وفي رباعية الاقدام (</a:t>
            </a:r>
            <a:r>
              <a:rPr lang="en-US" dirty="0" err="1"/>
              <a:t>Tetrapoda</a:t>
            </a:r>
            <a:r>
              <a:rPr lang="en-US" dirty="0"/>
              <a:t>) </a:t>
            </a:r>
            <a:r>
              <a:rPr lang="ar-IQ" dirty="0"/>
              <a:t>يظهر البلعوم اختزالاً كبيراً حيث يكون مصدراً جنينياً للنسيج الغدي.</a:t>
            </a:r>
          </a:p>
          <a:p>
            <a:pPr algn="just"/>
            <a:r>
              <a:rPr lang="ar-IQ" dirty="0"/>
              <a:t>5.	ترتبط العديد من العضلات بالهيكل </a:t>
            </a:r>
            <a:r>
              <a:rPr lang="ar-IQ" dirty="0" err="1"/>
              <a:t>لانجاز</a:t>
            </a:r>
            <a:r>
              <a:rPr lang="ar-IQ" dirty="0"/>
              <a:t> فعل الحركة.</a:t>
            </a:r>
          </a:p>
          <a:p>
            <a:pPr algn="just"/>
            <a:endParaRPr lang="ar-IQ" dirty="0"/>
          </a:p>
        </p:txBody>
      </p:sp>
    </p:spTree>
    <p:extLst>
      <p:ext uri="{BB962C8B-B14F-4D97-AF65-F5344CB8AC3E}">
        <p14:creationId xmlns:p14="http://schemas.microsoft.com/office/powerpoint/2010/main" val="225210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just"/>
            <a:endParaRPr lang="ar-IQ" dirty="0"/>
          </a:p>
        </p:txBody>
      </p:sp>
      <p:sp>
        <p:nvSpPr>
          <p:cNvPr id="3" name="عنصر نائب للمحتوى 2"/>
          <p:cNvSpPr>
            <a:spLocks noGrp="1"/>
          </p:cNvSpPr>
          <p:nvPr>
            <p:ph idx="1"/>
          </p:nvPr>
        </p:nvSpPr>
        <p:spPr/>
        <p:txBody>
          <a:bodyPr>
            <a:normAutofit fontScale="77500" lnSpcReduction="20000"/>
          </a:bodyPr>
          <a:lstStyle/>
          <a:p>
            <a:pPr algn="just"/>
            <a:r>
              <a:rPr lang="ar-IQ" dirty="0"/>
              <a:t>6.	الجهاز الهضمي (</a:t>
            </a:r>
            <a:r>
              <a:rPr lang="en-US" dirty="0"/>
              <a:t>Digestive system) </a:t>
            </a:r>
            <a:r>
              <a:rPr lang="ar-IQ" dirty="0"/>
              <a:t>متكامل بطني الموقع وهو مجهز بغدد هضمية (</a:t>
            </a:r>
            <a:r>
              <a:rPr lang="en-US" dirty="0"/>
              <a:t>Digestive glands) </a:t>
            </a:r>
            <a:r>
              <a:rPr lang="ar-IQ" dirty="0"/>
              <a:t>مثل الكبد (</a:t>
            </a:r>
            <a:r>
              <a:rPr lang="en-US" dirty="0"/>
              <a:t>Liver) </a:t>
            </a:r>
            <a:r>
              <a:rPr lang="ar-IQ" dirty="0"/>
              <a:t>والبنكرياس (</a:t>
            </a:r>
            <a:r>
              <a:rPr lang="en-US" dirty="0"/>
              <a:t>Pancreas).</a:t>
            </a:r>
          </a:p>
          <a:p>
            <a:pPr algn="just"/>
            <a:r>
              <a:rPr lang="en-US" dirty="0"/>
              <a:t>7.	</a:t>
            </a:r>
            <a:r>
              <a:rPr lang="ar-IQ" dirty="0"/>
              <a:t>الجهاز الدوري (</a:t>
            </a:r>
            <a:r>
              <a:rPr lang="en-US" dirty="0"/>
              <a:t>Circulatory system) </a:t>
            </a:r>
            <a:r>
              <a:rPr lang="ar-IQ" dirty="0"/>
              <a:t>يتكون من قلب بطني (</a:t>
            </a:r>
            <a:r>
              <a:rPr lang="en-US" dirty="0"/>
              <a:t>Ventral heart) </a:t>
            </a:r>
            <a:r>
              <a:rPr lang="ar-IQ" dirty="0"/>
              <a:t>مكون من اثنين او اربع ردهات وجهاز مغلق من الشرايين (</a:t>
            </a:r>
            <a:r>
              <a:rPr lang="en-US" dirty="0"/>
              <a:t>Arteries) </a:t>
            </a:r>
            <a:r>
              <a:rPr lang="ar-IQ" dirty="0"/>
              <a:t>والاوردة (</a:t>
            </a:r>
            <a:r>
              <a:rPr lang="en-US" dirty="0"/>
              <a:t>Veins) </a:t>
            </a:r>
            <a:r>
              <a:rPr lang="ar-IQ" dirty="0"/>
              <a:t>والاوعية الشعرية (</a:t>
            </a:r>
            <a:r>
              <a:rPr lang="en-US" dirty="0"/>
              <a:t>Capillaries)، </a:t>
            </a:r>
            <a:r>
              <a:rPr lang="ar-IQ" dirty="0"/>
              <a:t>والسائل الدموي يحوي كريات دم حمراء (</a:t>
            </a:r>
            <a:r>
              <a:rPr lang="en-US" dirty="0"/>
              <a:t>Red blood corpuscles) </a:t>
            </a:r>
            <a:r>
              <a:rPr lang="ar-IQ" dirty="0"/>
              <a:t>وكريات دم بيضاء (</a:t>
            </a:r>
            <a:r>
              <a:rPr lang="en-US" dirty="0"/>
              <a:t>White corpuscles) </a:t>
            </a:r>
            <a:r>
              <a:rPr lang="ar-IQ" dirty="0"/>
              <a:t>وفي الفقريات المائية يوجد زوج من الاقواس الابهرية تتصل </a:t>
            </a:r>
            <a:r>
              <a:rPr lang="ar-IQ" dirty="0" err="1"/>
              <a:t>بالابهران</a:t>
            </a:r>
            <a:r>
              <a:rPr lang="ar-IQ" dirty="0"/>
              <a:t> البطني والظهري (</a:t>
            </a:r>
            <a:r>
              <a:rPr lang="en-US" dirty="0"/>
              <a:t>Ventral &amp; dorsal aortae) </a:t>
            </a:r>
            <a:r>
              <a:rPr lang="ar-IQ" dirty="0"/>
              <a:t>وهذه تعطي تفرعات الى الخياشيم وفي الفقريات الارضية (</a:t>
            </a:r>
            <a:r>
              <a:rPr lang="en-US" dirty="0"/>
              <a:t>Terrestrial vertebrates) </a:t>
            </a:r>
            <a:r>
              <a:rPr lang="ar-IQ" dirty="0"/>
              <a:t>تتحول الاقواس الابهرية قوس رئوي (</a:t>
            </a:r>
            <a:r>
              <a:rPr lang="en-US" dirty="0"/>
              <a:t>Pulmonary arch) </a:t>
            </a:r>
            <a:r>
              <a:rPr lang="ar-IQ" dirty="0"/>
              <a:t>وقوس جهازي (</a:t>
            </a:r>
            <a:r>
              <a:rPr lang="en-US" dirty="0"/>
              <a:t>Systemic arch).</a:t>
            </a:r>
          </a:p>
          <a:p>
            <a:pPr algn="just"/>
            <a:r>
              <a:rPr lang="en-US" dirty="0"/>
              <a:t>8.	</a:t>
            </a:r>
            <a:r>
              <a:rPr lang="ar-IQ" dirty="0"/>
              <a:t>التجويف الجسمي (</a:t>
            </a:r>
            <a:r>
              <a:rPr lang="en-US" dirty="0"/>
              <a:t>Coelom) </a:t>
            </a:r>
            <a:r>
              <a:rPr lang="ar-IQ" dirty="0"/>
              <a:t>جيد النمو ومملوء </a:t>
            </a:r>
            <a:r>
              <a:rPr lang="ar-IQ" dirty="0" err="1"/>
              <a:t>بالاجهزة</a:t>
            </a:r>
            <a:r>
              <a:rPr lang="ar-IQ" dirty="0"/>
              <a:t> </a:t>
            </a:r>
            <a:r>
              <a:rPr lang="ar-IQ" dirty="0" err="1"/>
              <a:t>الحشوية</a:t>
            </a:r>
            <a:r>
              <a:rPr lang="ar-IQ" dirty="0"/>
              <a:t> (</a:t>
            </a:r>
            <a:r>
              <a:rPr lang="en-US" dirty="0"/>
              <a:t>Visceral systems).</a:t>
            </a:r>
          </a:p>
        </p:txBody>
      </p:sp>
    </p:spTree>
    <p:extLst>
      <p:ext uri="{BB962C8B-B14F-4D97-AF65-F5344CB8AC3E}">
        <p14:creationId xmlns:p14="http://schemas.microsoft.com/office/powerpoint/2010/main" val="353347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468664"/>
          </a:xfrm>
        </p:spPr>
        <p:txBody>
          <a:bodyPr/>
          <a:lstStyle/>
          <a:p>
            <a:endParaRPr lang="ar-IQ" dirty="0"/>
          </a:p>
        </p:txBody>
      </p:sp>
      <p:sp>
        <p:nvSpPr>
          <p:cNvPr id="3" name="عنصر نائب للمحتوى 2"/>
          <p:cNvSpPr>
            <a:spLocks noGrp="1"/>
          </p:cNvSpPr>
          <p:nvPr>
            <p:ph idx="1"/>
          </p:nvPr>
        </p:nvSpPr>
        <p:spPr>
          <a:xfrm>
            <a:off x="914400" y="1268760"/>
            <a:ext cx="7772400" cy="5400600"/>
          </a:xfrm>
        </p:spPr>
        <p:txBody>
          <a:bodyPr>
            <a:normAutofit fontScale="62500" lnSpcReduction="20000"/>
          </a:bodyPr>
          <a:lstStyle/>
          <a:p>
            <a:r>
              <a:rPr lang="ar-IQ" dirty="0"/>
              <a:t>9.	الجهاز الابرازي (</a:t>
            </a:r>
            <a:r>
              <a:rPr lang="en-US" dirty="0"/>
              <a:t>Excretory system) </a:t>
            </a:r>
            <a:r>
              <a:rPr lang="ar-IQ" dirty="0"/>
              <a:t>يتكون من زوج من الكلى (</a:t>
            </a:r>
            <a:r>
              <a:rPr lang="en-US" dirty="0"/>
              <a:t>Paired kidneys) (</a:t>
            </a:r>
            <a:r>
              <a:rPr lang="ar-IQ" dirty="0"/>
              <a:t>كلى متوسطة (</a:t>
            </a:r>
            <a:r>
              <a:rPr lang="en-US" dirty="0" err="1"/>
              <a:t>Mesonephric</a:t>
            </a:r>
            <a:r>
              <a:rPr lang="en-US" dirty="0"/>
              <a:t>) </a:t>
            </a:r>
            <a:r>
              <a:rPr lang="ar-IQ" dirty="0"/>
              <a:t>او بعدية (</a:t>
            </a:r>
            <a:r>
              <a:rPr lang="en-US" dirty="0" err="1"/>
              <a:t>Metanephric</a:t>
            </a:r>
            <a:r>
              <a:rPr lang="en-US" dirty="0"/>
              <a:t>) </a:t>
            </a:r>
            <a:r>
              <a:rPr lang="ar-IQ" dirty="0"/>
              <a:t>في البالغات)، والكلى مزودة بأقنية تأخذ الفضلات (</a:t>
            </a:r>
            <a:r>
              <a:rPr lang="en-US" dirty="0" err="1"/>
              <a:t>Wasts</a:t>
            </a:r>
            <a:r>
              <a:rPr lang="en-US" dirty="0"/>
              <a:t>) </a:t>
            </a:r>
            <a:r>
              <a:rPr lang="ar-IQ" dirty="0"/>
              <a:t>الى المجمع (</a:t>
            </a:r>
            <a:r>
              <a:rPr lang="en-US" dirty="0"/>
              <a:t>Cloaca) </a:t>
            </a:r>
            <a:r>
              <a:rPr lang="ar-IQ" dirty="0"/>
              <a:t>او المنطقة </a:t>
            </a:r>
            <a:r>
              <a:rPr lang="ar-IQ" dirty="0" err="1"/>
              <a:t>المخرجية</a:t>
            </a:r>
            <a:r>
              <a:rPr lang="ar-IQ" dirty="0"/>
              <a:t> (</a:t>
            </a:r>
            <a:r>
              <a:rPr lang="en-US" dirty="0"/>
              <a:t>Anal region).</a:t>
            </a:r>
          </a:p>
          <a:p>
            <a:r>
              <a:rPr lang="en-US" dirty="0"/>
              <a:t>10.	</a:t>
            </a:r>
            <a:r>
              <a:rPr lang="ar-IQ" dirty="0"/>
              <a:t>الدماغ (</a:t>
            </a:r>
            <a:r>
              <a:rPr lang="en-US" dirty="0"/>
              <a:t>Brain) </a:t>
            </a:r>
            <a:r>
              <a:rPr lang="ar-IQ" dirty="0"/>
              <a:t>مقسم الى خمسة حويصلات، وهناك عشرة او اثنا عشر زوج من الاعصاب </a:t>
            </a:r>
            <a:r>
              <a:rPr lang="ar-IQ" dirty="0" err="1"/>
              <a:t>القحفية</a:t>
            </a:r>
            <a:r>
              <a:rPr lang="ar-IQ" dirty="0"/>
              <a:t> (</a:t>
            </a:r>
            <a:r>
              <a:rPr lang="en-US" dirty="0"/>
              <a:t>Cranial nerves) </a:t>
            </a:r>
            <a:r>
              <a:rPr lang="ar-IQ" dirty="0"/>
              <a:t>ذات وظيفة حسية حركية في الغالب؛ ويوجد زوج من الاعصاب الشوكية (</a:t>
            </a:r>
            <a:r>
              <a:rPr lang="en-US" dirty="0"/>
              <a:t>Spinal nerves) </a:t>
            </a:r>
            <a:r>
              <a:rPr lang="ar-IQ" dirty="0"/>
              <a:t>لكل قطعة عضلية ابتدائية (</a:t>
            </a:r>
            <a:r>
              <a:rPr lang="en-US" dirty="0"/>
              <a:t>Primitive </a:t>
            </a:r>
            <a:r>
              <a:rPr lang="en-US" dirty="0" err="1"/>
              <a:t>myotome</a:t>
            </a:r>
            <a:r>
              <a:rPr lang="en-US" dirty="0"/>
              <a:t>) (</a:t>
            </a:r>
            <a:r>
              <a:rPr lang="ar-IQ" dirty="0"/>
              <a:t>قطعة عضلية هيكلية). كما تمتلك الفقريات جهاز عصبي ذاتي (</a:t>
            </a:r>
            <a:r>
              <a:rPr lang="en-US" dirty="0"/>
              <a:t>Autonomic nervous system) </a:t>
            </a:r>
            <a:r>
              <a:rPr lang="ar-IQ" dirty="0"/>
              <a:t>للسيطرة على الافعال </a:t>
            </a:r>
            <a:r>
              <a:rPr lang="ar-IQ" dirty="0" err="1"/>
              <a:t>اللا</a:t>
            </a:r>
            <a:r>
              <a:rPr lang="ar-IQ" dirty="0"/>
              <a:t> ارادية (</a:t>
            </a:r>
            <a:r>
              <a:rPr lang="en-US" dirty="0"/>
              <a:t>Involuntary) </a:t>
            </a:r>
            <a:r>
              <a:rPr lang="ar-IQ" dirty="0" err="1"/>
              <a:t>للاعضاء</a:t>
            </a:r>
            <a:r>
              <a:rPr lang="ar-IQ" dirty="0"/>
              <a:t> الداخلية.</a:t>
            </a:r>
          </a:p>
          <a:p>
            <a:r>
              <a:rPr lang="ar-IQ" dirty="0"/>
              <a:t>11.	تمتلك الفقريات جهاز غدد صم (</a:t>
            </a:r>
            <a:r>
              <a:rPr lang="en-US" dirty="0"/>
              <a:t>Endocrine system) </a:t>
            </a:r>
            <a:r>
              <a:rPr lang="ar-IQ" dirty="0"/>
              <a:t>مؤلف من غدد عديمة الاقنية منتشرة في الجسم.</a:t>
            </a:r>
          </a:p>
          <a:p>
            <a:r>
              <a:rPr lang="ar-IQ" dirty="0"/>
              <a:t>12.	في الغالب الاجناس منفصلة (</a:t>
            </a:r>
            <a:r>
              <a:rPr lang="en-US" dirty="0"/>
              <a:t>Separated sexes)، </a:t>
            </a:r>
            <a:r>
              <a:rPr lang="ar-IQ" dirty="0"/>
              <a:t>وكل فرد يحوي زوج من </a:t>
            </a:r>
            <a:r>
              <a:rPr lang="ar-IQ" dirty="0" err="1"/>
              <a:t>المناسل</a:t>
            </a:r>
            <a:r>
              <a:rPr lang="ar-IQ" dirty="0"/>
              <a:t> تتصل بها اقنية تناسلية تقوم بنقل الخلايا الجرثومية المنتجة في </a:t>
            </a:r>
            <a:r>
              <a:rPr lang="ar-IQ" dirty="0" err="1"/>
              <a:t>المناسل</a:t>
            </a:r>
            <a:r>
              <a:rPr lang="ar-IQ" dirty="0"/>
              <a:t> اما الى المجمع او الى فتحات خاصة قرب المخرج.</a:t>
            </a:r>
          </a:p>
          <a:p>
            <a:r>
              <a:rPr lang="ar-IQ" dirty="0"/>
              <a:t>13.	الجسم يتكون من رأس (</a:t>
            </a:r>
            <a:r>
              <a:rPr lang="en-US" dirty="0"/>
              <a:t>Head) </a:t>
            </a:r>
            <a:r>
              <a:rPr lang="ar-IQ" dirty="0"/>
              <a:t>وجذع (</a:t>
            </a:r>
            <a:r>
              <a:rPr lang="en-US" dirty="0"/>
              <a:t>Trunk) </a:t>
            </a:r>
            <a:r>
              <a:rPr lang="ar-IQ" dirty="0"/>
              <a:t>وذيل خلف مخرجي (</a:t>
            </a:r>
            <a:r>
              <a:rPr lang="en-US" dirty="0" err="1"/>
              <a:t>Postanal</a:t>
            </a:r>
            <a:r>
              <a:rPr lang="en-US" dirty="0"/>
              <a:t> tail)، </a:t>
            </a:r>
            <a:r>
              <a:rPr lang="ar-IQ" dirty="0"/>
              <a:t>والعنق موجود وبشكل خاص في الانواع او الاشكال الارضية.</a:t>
            </a:r>
          </a:p>
          <a:p>
            <a:endParaRPr lang="ar-IQ" dirty="0"/>
          </a:p>
        </p:txBody>
      </p:sp>
    </p:spTree>
    <p:extLst>
      <p:ext uri="{BB962C8B-B14F-4D97-AF65-F5344CB8AC3E}">
        <p14:creationId xmlns:p14="http://schemas.microsoft.com/office/powerpoint/2010/main" val="356410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1721" y="2967335"/>
            <a:ext cx="5112568"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ar-SA"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07875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just"/>
            <a:r>
              <a:rPr lang="ar-IQ" sz="2800" dirty="0" smtClean="0"/>
              <a:t>البحث في اصل الحبليات </a:t>
            </a:r>
            <a:endParaRPr lang="ar-IQ" sz="2800" dirty="0"/>
          </a:p>
        </p:txBody>
      </p:sp>
      <p:sp>
        <p:nvSpPr>
          <p:cNvPr id="3" name="عنصر نائب للمحتوى 2"/>
          <p:cNvSpPr>
            <a:spLocks noGrp="1"/>
          </p:cNvSpPr>
          <p:nvPr>
            <p:ph idx="1"/>
          </p:nvPr>
        </p:nvSpPr>
        <p:spPr>
          <a:xfrm>
            <a:off x="914400" y="1052736"/>
            <a:ext cx="7772400" cy="5302824"/>
          </a:xfrm>
        </p:spPr>
        <p:txBody>
          <a:bodyPr>
            <a:normAutofit fontScale="85000" lnSpcReduction="10000"/>
          </a:bodyPr>
          <a:lstStyle/>
          <a:p>
            <a:pPr algn="just"/>
            <a:r>
              <a:rPr lang="ar-IQ" sz="2400" dirty="0"/>
              <a:t>منذ منتصف القرن التاسع عشر وبعد ظهور نظرية التطور التي اشرت علاقة بين مجاميع الاحياء المختلفة، بدأ علماء الحيوان محاولات </a:t>
            </a:r>
            <a:r>
              <a:rPr lang="ar-IQ" sz="2400" dirty="0" err="1"/>
              <a:t>للاجابة</a:t>
            </a:r>
            <a:r>
              <a:rPr lang="ar-IQ" sz="2400" dirty="0"/>
              <a:t> عن الاستفسارات الخاصة بأصل الحبليات. ولقد كان من الصعب التوصل الى الاصل الدقيق لها، اذ ان الحبليات الاولية ذات اجسام رخوة مما يصعب حفظها كمتحجرات حتى في احسن الظروف. وقد ركزت </a:t>
            </a:r>
            <a:r>
              <a:rPr lang="ar-IQ" sz="2400" dirty="0" err="1"/>
              <a:t>الاراء</a:t>
            </a:r>
            <a:r>
              <a:rPr lang="ar-IQ" sz="2400" dirty="0"/>
              <a:t> المبكرة على مجاميع </a:t>
            </a:r>
            <a:r>
              <a:rPr lang="ar-IQ" sz="2400" dirty="0" err="1"/>
              <a:t>اللافقريات</a:t>
            </a:r>
            <a:r>
              <a:rPr lang="ar-IQ" sz="2400" dirty="0"/>
              <a:t> الاكثر نجاحاً مثل مفصليات الارجل والديدان الحلقية وشوكيات الجلد، حيث وضع العلماء العديد من النظريات التي تفسر اصل ومنشأ </a:t>
            </a:r>
            <a:r>
              <a:rPr lang="ar-IQ" sz="2400" dirty="0" smtClean="0"/>
              <a:t>الحبليات</a:t>
            </a:r>
            <a:r>
              <a:rPr lang="ar-IQ" sz="2400" dirty="0"/>
              <a:t>، ومن بينها </a:t>
            </a:r>
            <a:r>
              <a:rPr lang="ar-IQ" sz="2400" dirty="0" err="1"/>
              <a:t>مايأتي</a:t>
            </a:r>
            <a:r>
              <a:rPr lang="ar-IQ" sz="2400" dirty="0" smtClean="0"/>
              <a:t>:</a:t>
            </a:r>
          </a:p>
          <a:p>
            <a:pPr algn="just"/>
            <a:r>
              <a:rPr lang="ar-IQ" sz="2400" dirty="0"/>
              <a:t>1-	نظرية المفصليات </a:t>
            </a:r>
            <a:r>
              <a:rPr lang="en-US" sz="2400" dirty="0" err="1"/>
              <a:t>ArthropodaTheory</a:t>
            </a:r>
            <a:endParaRPr lang="en-US" sz="2400" dirty="0"/>
          </a:p>
          <a:p>
            <a:pPr algn="just"/>
            <a:r>
              <a:rPr lang="en-US" sz="2400" dirty="0"/>
              <a:t>     </a:t>
            </a:r>
            <a:r>
              <a:rPr lang="ar-IQ" sz="2400" dirty="0"/>
              <a:t>في عام 1807 حاول </a:t>
            </a:r>
            <a:r>
              <a:rPr lang="ar-IQ" sz="2400" dirty="0" err="1"/>
              <a:t>جيوفري</a:t>
            </a:r>
            <a:r>
              <a:rPr lang="ar-IQ" sz="2400" dirty="0"/>
              <a:t> سنت هيلر (</a:t>
            </a:r>
            <a:r>
              <a:rPr lang="en-US" sz="2400" dirty="0" err="1"/>
              <a:t>Geoffry</a:t>
            </a:r>
            <a:r>
              <a:rPr lang="en-US" sz="2400" dirty="0"/>
              <a:t> St. </a:t>
            </a:r>
            <a:r>
              <a:rPr lang="en-US" sz="2400" dirty="0" err="1"/>
              <a:t>Hilaire</a:t>
            </a:r>
            <a:r>
              <a:rPr lang="en-US" sz="2400" dirty="0"/>
              <a:t>) </a:t>
            </a:r>
            <a:r>
              <a:rPr lang="ar-IQ" sz="2400" dirty="0"/>
              <a:t>ايجاد علاقة بين مجاميع الحيوانات المختلفة والتوصل الى اصل مشترك لها، وقد اقترح ان أصل الحبليات هو من الحشرات اعتماداً على اساس التشابه بين الحلقات </a:t>
            </a:r>
            <a:r>
              <a:rPr lang="ar-IQ" sz="2400" dirty="0" err="1"/>
              <a:t>الكايتينية</a:t>
            </a:r>
            <a:r>
              <a:rPr lang="ar-IQ" sz="2400" dirty="0"/>
              <a:t> في الحشرات وفقرات الحبليات والهيكل الخارجي في السلاحف، كما اعتبر ان ارجل الحشرات تقابل اضلاع الفقريات كتراكيب جسمية.</a:t>
            </a:r>
          </a:p>
          <a:p>
            <a:pPr algn="just"/>
            <a:r>
              <a:rPr lang="ar-IQ" sz="2400" dirty="0"/>
              <a:t>     ولقد ادرك العلماء انه اذا طرح حيوان مفصلي الارجل كالصرصر مثلاً على ظهره، بجسمه المقسم والحبل العصبي البطني والقلب الظهري، فسوف ينتج النموذج الاساسي لحيوان فقري.</a:t>
            </a:r>
          </a:p>
          <a:p>
            <a:pPr algn="just"/>
            <a:endParaRPr lang="ar-IQ" sz="2400" dirty="0"/>
          </a:p>
        </p:txBody>
      </p:sp>
    </p:spTree>
    <p:extLst>
      <p:ext uri="{BB962C8B-B14F-4D97-AF65-F5344CB8AC3E}">
        <p14:creationId xmlns:p14="http://schemas.microsoft.com/office/powerpoint/2010/main" val="230757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just"/>
            <a:r>
              <a:rPr lang="ar-IQ" sz="2800" dirty="0" smtClean="0"/>
              <a:t>البحث في اصل الحبليات </a:t>
            </a:r>
            <a:endParaRPr lang="ar-IQ" sz="2800" dirty="0"/>
          </a:p>
        </p:txBody>
      </p:sp>
      <p:sp>
        <p:nvSpPr>
          <p:cNvPr id="3" name="عنصر نائب للمحتوى 2"/>
          <p:cNvSpPr>
            <a:spLocks noGrp="1"/>
          </p:cNvSpPr>
          <p:nvPr>
            <p:ph idx="1"/>
          </p:nvPr>
        </p:nvSpPr>
        <p:spPr>
          <a:xfrm>
            <a:off x="914400" y="1196752"/>
            <a:ext cx="7772400" cy="5158808"/>
          </a:xfrm>
        </p:spPr>
        <p:txBody>
          <a:bodyPr>
            <a:normAutofit fontScale="92500" lnSpcReduction="20000"/>
          </a:bodyPr>
          <a:lstStyle/>
          <a:p>
            <a:pPr algn="just"/>
            <a:r>
              <a:rPr lang="ar-IQ" dirty="0"/>
              <a:t>2-	نظرية الديدان الحلقية (</a:t>
            </a:r>
            <a:r>
              <a:rPr lang="en-US" dirty="0" err="1"/>
              <a:t>AnnelidaTheory</a:t>
            </a:r>
            <a:r>
              <a:rPr lang="en-US" dirty="0"/>
              <a:t>) </a:t>
            </a:r>
          </a:p>
          <a:p>
            <a:pPr algn="just"/>
            <a:r>
              <a:rPr lang="ar-IQ" dirty="0"/>
              <a:t>ان افتراض العلاقة (</a:t>
            </a:r>
            <a:r>
              <a:rPr lang="ar-IQ" dirty="0" err="1"/>
              <a:t>الحلقيات</a:t>
            </a:r>
            <a:r>
              <a:rPr lang="ar-IQ" dirty="0"/>
              <a:t>- الفقريات) كان يستند الى اسس قوية وقد استمر دعمه منذ العام 1922 ولفترة طويلة فقد اشار العديد من الباحثين الى ان للديدان الحلقية صفات تقابل بعض صفات الحبليات من بينها التعقيل وتكرار الوحدات </a:t>
            </a:r>
            <a:r>
              <a:rPr lang="ar-IQ" dirty="0" err="1"/>
              <a:t>الابرازية</a:t>
            </a:r>
            <a:r>
              <a:rPr lang="ar-IQ" dirty="0"/>
              <a:t> ووجود الجوف الجسمي ولون الدم الاحمر واعضاء الحركة الجانبية.</a:t>
            </a:r>
          </a:p>
          <a:p>
            <a:pPr algn="just"/>
            <a:r>
              <a:rPr lang="ar-IQ" dirty="0"/>
              <a:t>3-	نظرية الديدان </a:t>
            </a:r>
            <a:r>
              <a:rPr lang="ar-IQ" dirty="0" err="1"/>
              <a:t>الخرطومية</a:t>
            </a:r>
            <a:r>
              <a:rPr lang="ar-IQ" dirty="0"/>
              <a:t>)  (</a:t>
            </a:r>
            <a:r>
              <a:rPr lang="en-US" dirty="0"/>
              <a:t>Nemertean Theory</a:t>
            </a:r>
          </a:p>
          <a:p>
            <a:pPr algn="just"/>
            <a:r>
              <a:rPr lang="en-US" dirty="0"/>
              <a:t>  </a:t>
            </a:r>
            <a:r>
              <a:rPr lang="ar-IQ" dirty="0"/>
              <a:t>استندت هذه النظرية وحسب رأي </a:t>
            </a:r>
            <a:r>
              <a:rPr lang="ar-IQ" dirty="0" err="1"/>
              <a:t>هبربخت</a:t>
            </a:r>
            <a:r>
              <a:rPr lang="ar-IQ" dirty="0"/>
              <a:t> </a:t>
            </a:r>
            <a:r>
              <a:rPr lang="en-US" dirty="0" err="1"/>
              <a:t>Hubrecht</a:t>
            </a:r>
            <a:r>
              <a:rPr lang="en-US" dirty="0"/>
              <a:t> 1883) ( </a:t>
            </a:r>
            <a:r>
              <a:rPr lang="ar-IQ" dirty="0"/>
              <a:t>الى افتراض كون غلاف الخرطوم يماثل الحبل الظهري وان النقر الرأسية (</a:t>
            </a:r>
            <a:r>
              <a:rPr lang="en-US" dirty="0"/>
              <a:t>Cephalic pits) </a:t>
            </a:r>
            <a:r>
              <a:rPr lang="ar-IQ" dirty="0"/>
              <a:t>هي مماثلة للشقوق الخيشومية.</a:t>
            </a:r>
          </a:p>
        </p:txBody>
      </p:sp>
    </p:spTree>
    <p:extLst>
      <p:ext uri="{BB962C8B-B14F-4D97-AF65-F5344CB8AC3E}">
        <p14:creationId xmlns:p14="http://schemas.microsoft.com/office/powerpoint/2010/main" val="8315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468664"/>
          </a:xfrm>
        </p:spPr>
        <p:txBody>
          <a:bodyPr/>
          <a:lstStyle/>
          <a:p>
            <a:pPr algn="just"/>
            <a:endParaRPr lang="ar-IQ" dirty="0"/>
          </a:p>
        </p:txBody>
      </p:sp>
      <p:sp>
        <p:nvSpPr>
          <p:cNvPr id="3" name="عنصر نائب للمحتوى 2"/>
          <p:cNvSpPr>
            <a:spLocks noGrp="1"/>
          </p:cNvSpPr>
          <p:nvPr>
            <p:ph idx="1"/>
          </p:nvPr>
        </p:nvSpPr>
        <p:spPr>
          <a:xfrm>
            <a:off x="914400" y="1268760"/>
            <a:ext cx="7772400" cy="5086800"/>
          </a:xfrm>
        </p:spPr>
        <p:txBody>
          <a:bodyPr>
            <a:normAutofit fontScale="62500" lnSpcReduction="20000"/>
          </a:bodyPr>
          <a:lstStyle/>
          <a:p>
            <a:pPr algn="just"/>
            <a:r>
              <a:rPr lang="ar-IQ" dirty="0"/>
              <a:t>4-	نظرية شوكيات الجلد (</a:t>
            </a:r>
            <a:r>
              <a:rPr lang="en-US" dirty="0"/>
              <a:t>Echinodermata Theory)</a:t>
            </a:r>
          </a:p>
          <a:p>
            <a:pPr algn="just"/>
            <a:r>
              <a:rPr lang="ar-IQ" dirty="0"/>
              <a:t>في اوائل القرن العشرين، وحينما تعمقت البحوث والدراسات التي تناولت اوجه النمو للحيوانات، اصبح واضحاً ان شوكيات الجلد هي الاقرب لتكون سلفاً للحبليات فكلا شوكيات الجلد والحبليات تتبع ثانوية الفم (</a:t>
            </a:r>
            <a:r>
              <a:rPr lang="en-US" dirty="0" err="1"/>
              <a:t>Deuterostomia</a:t>
            </a:r>
            <a:r>
              <a:rPr lang="en-US" dirty="0"/>
              <a:t>) </a:t>
            </a:r>
            <a:r>
              <a:rPr lang="ar-IQ" dirty="0"/>
              <a:t>ضمن المملكة الحيوانية.</a:t>
            </a:r>
          </a:p>
          <a:p>
            <a:pPr algn="just"/>
            <a:r>
              <a:rPr lang="ar-IQ" dirty="0"/>
              <a:t>ولقد بنيت هذه النظرية على اساسين، الاول تركيبي حيث لوحظ التشابه المظهري بين يرقة حيوان </a:t>
            </a:r>
            <a:r>
              <a:rPr lang="ar-IQ" dirty="0" err="1"/>
              <a:t>البلانوكلوسيس</a:t>
            </a:r>
            <a:r>
              <a:rPr lang="ar-IQ" dirty="0"/>
              <a:t> </a:t>
            </a:r>
            <a:r>
              <a:rPr lang="en-US" dirty="0" err="1"/>
              <a:t>Balanoglossus</a:t>
            </a:r>
            <a:r>
              <a:rPr lang="en-US" dirty="0"/>
              <a:t> </a:t>
            </a:r>
            <a:r>
              <a:rPr lang="ar-IQ" dirty="0"/>
              <a:t>المسماة </a:t>
            </a:r>
            <a:r>
              <a:rPr lang="en-US" dirty="0" err="1"/>
              <a:t>Tornaria</a:t>
            </a:r>
            <a:r>
              <a:rPr lang="en-US" dirty="0"/>
              <a:t> larva </a:t>
            </a:r>
            <a:r>
              <a:rPr lang="ar-IQ" dirty="0"/>
              <a:t>ويرقة نجم البحر </a:t>
            </a:r>
            <a:r>
              <a:rPr lang="en-US" dirty="0" err="1"/>
              <a:t>Bipinnaria</a:t>
            </a:r>
            <a:r>
              <a:rPr lang="en-US" dirty="0"/>
              <a:t> ، </a:t>
            </a:r>
            <a:r>
              <a:rPr lang="ar-IQ" dirty="0"/>
              <a:t>كما ان دراسة التكوين الجنيني لكلاهما تؤشر تكون فتحة المخرج (</a:t>
            </a:r>
            <a:r>
              <a:rPr lang="en-US" dirty="0"/>
              <a:t>Anus) </a:t>
            </a:r>
            <a:r>
              <a:rPr lang="ar-IQ" dirty="0"/>
              <a:t>من فتحة </a:t>
            </a:r>
            <a:r>
              <a:rPr lang="ar-IQ" dirty="0" err="1"/>
              <a:t>الاريمة</a:t>
            </a:r>
            <a:r>
              <a:rPr lang="ar-IQ" dirty="0"/>
              <a:t> (</a:t>
            </a:r>
            <a:r>
              <a:rPr lang="en-US" dirty="0"/>
              <a:t>Blastula)، </a:t>
            </a:r>
            <a:r>
              <a:rPr lang="ar-IQ" dirty="0"/>
              <a:t>او عند نهاية المعيدة (</a:t>
            </a:r>
            <a:r>
              <a:rPr lang="en-US" dirty="0"/>
              <a:t>Gastrula)، </a:t>
            </a:r>
            <a:r>
              <a:rPr lang="ar-IQ" dirty="0"/>
              <a:t>ويتكون الفم كفتحة ثانوية عادة عند الطرف المقابل. التجويف الجسمي (</a:t>
            </a:r>
            <a:r>
              <a:rPr lang="en-US" dirty="0"/>
              <a:t>Coelom) </a:t>
            </a:r>
            <a:r>
              <a:rPr lang="ar-IQ" dirty="0" err="1"/>
              <a:t>لافراد</a:t>
            </a:r>
            <a:r>
              <a:rPr lang="ar-IQ" dirty="0"/>
              <a:t> كلا الشعبتين معوي، كونه ينشأ من تجويف المعي الاولي للجنين ولو ان تكون التجويف الجسمي في الفقريات متحور. تبدي اجنة شوكيات الجلد والحبليات تفلجاً اشعاعياً منتظماً ، أي ان كلا من </a:t>
            </a:r>
            <a:r>
              <a:rPr lang="ar-IQ" dirty="0" err="1"/>
              <a:t>الفلجات</a:t>
            </a:r>
            <a:r>
              <a:rPr lang="ar-IQ" dirty="0"/>
              <a:t> المبكرة لها امكانية متكافئة لتدعيم نمو تام لجنين كامل. والاساس الثاني وظيفي ويتلخص في ان عمل العضلات في كل من شوكية الجلد والحبليات مبني على نفس الاساس من خلال اتحاد مركبات الفوسفور مع </a:t>
            </a:r>
            <a:r>
              <a:rPr lang="ar-IQ" dirty="0" err="1"/>
              <a:t>الارجنين</a:t>
            </a:r>
            <a:r>
              <a:rPr lang="ar-IQ" dirty="0"/>
              <a:t> والكرياتين في شوكيات الجلد والحبليات على التوالي. </a:t>
            </a:r>
          </a:p>
          <a:p>
            <a:endParaRPr lang="ar-IQ" dirty="0"/>
          </a:p>
        </p:txBody>
      </p:sp>
    </p:spTree>
    <p:extLst>
      <p:ext uri="{BB962C8B-B14F-4D97-AF65-F5344CB8AC3E}">
        <p14:creationId xmlns:p14="http://schemas.microsoft.com/office/powerpoint/2010/main" val="63776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612680"/>
          </a:xfrm>
        </p:spPr>
        <p:txBody>
          <a:bodyPr/>
          <a:lstStyle/>
          <a:p>
            <a:pPr algn="just"/>
            <a:r>
              <a:rPr lang="ar-IQ" sz="2800" dirty="0" smtClean="0"/>
              <a:t>تصنيف الحبليات </a:t>
            </a:r>
            <a:endParaRPr lang="ar-IQ"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344816" cy="424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371655" y="5661248"/>
            <a:ext cx="4459874" cy="369332"/>
          </a:xfrm>
          <a:prstGeom prst="rect">
            <a:avLst/>
          </a:prstGeom>
        </p:spPr>
        <p:txBody>
          <a:bodyPr wrap="none">
            <a:spAutoFit/>
          </a:bodyPr>
          <a:lstStyle/>
          <a:p>
            <a:r>
              <a:rPr lang="ar-IQ" dirty="0" smtClean="0"/>
              <a:t>الدودة البلوطية اقسام الجسم والصفات العامة</a:t>
            </a:r>
            <a:endParaRPr lang="ar-IQ" dirty="0"/>
          </a:p>
        </p:txBody>
      </p:sp>
    </p:spTree>
    <p:extLst>
      <p:ext uri="{BB962C8B-B14F-4D97-AF65-F5344CB8AC3E}">
        <p14:creationId xmlns:p14="http://schemas.microsoft.com/office/powerpoint/2010/main" val="342230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612680"/>
          </a:xfrm>
        </p:spPr>
        <p:txBody>
          <a:bodyPr/>
          <a:lstStyle/>
          <a:p>
            <a:endParaRPr lang="ar-IQ" dirty="0"/>
          </a:p>
        </p:txBody>
      </p:sp>
      <p:sp>
        <p:nvSpPr>
          <p:cNvPr id="3" name="عنصر نائب للمحتوى 2"/>
          <p:cNvSpPr>
            <a:spLocks noGrp="1"/>
          </p:cNvSpPr>
          <p:nvPr>
            <p:ph idx="1"/>
          </p:nvPr>
        </p:nvSpPr>
        <p:spPr>
          <a:xfrm>
            <a:off x="914400" y="1268760"/>
            <a:ext cx="7772400" cy="5086800"/>
          </a:xfrm>
        </p:spPr>
        <p:txBody>
          <a:bodyPr>
            <a:normAutofit/>
          </a:bodyPr>
          <a:lstStyle/>
          <a:p>
            <a:pPr algn="just"/>
            <a:r>
              <a:rPr lang="ar-IQ" sz="2000" dirty="0"/>
              <a:t>وحديثاً وجد ان هناك دليل آخر على علاقة الحبليات بشوكية الجلد من خلال دراسة المتحجرات من جنس </a:t>
            </a:r>
            <a:r>
              <a:rPr lang="en-US" sz="2000" dirty="0" err="1"/>
              <a:t>Stylophora</a:t>
            </a:r>
            <a:r>
              <a:rPr lang="en-US" sz="2000" dirty="0"/>
              <a:t> </a:t>
            </a:r>
            <a:r>
              <a:rPr lang="ar-IQ" sz="2000" dirty="0"/>
              <a:t>حيث وجد انها تشترك مع الحبليات بعدد من الصفات من بينها ان لها سلسلة من الشقوق البلعومية المغطاة تشبه بدرجة كبيرة الشقوق الخيشومية في </a:t>
            </a:r>
            <a:r>
              <a:rPr lang="ar-IQ" sz="2000" dirty="0" err="1"/>
              <a:t>الكواسج</a:t>
            </a:r>
            <a:r>
              <a:rPr lang="ar-IQ" sz="2000" dirty="0"/>
              <a:t> ، كما انها تمتلك قضيب مركزي يشبه الحبل الظهري وكتل </a:t>
            </a:r>
            <a:r>
              <a:rPr lang="ar-IQ" sz="2000" dirty="0" smtClean="0"/>
              <a:t>عضلية </a:t>
            </a:r>
            <a:r>
              <a:rPr lang="ar-IQ" sz="2000" dirty="0"/>
              <a:t>وحبل عصبي ظهري وذيل خلف </a:t>
            </a:r>
            <a:r>
              <a:rPr lang="ar-IQ" sz="2000" dirty="0" smtClean="0"/>
              <a:t>المخرج</a:t>
            </a:r>
          </a:p>
          <a:p>
            <a:pPr algn="just"/>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12976"/>
            <a:ext cx="5328592" cy="355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62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612680"/>
          </a:xfrm>
        </p:spPr>
        <p:txBody>
          <a:bodyPr/>
          <a:lstStyle/>
          <a:p>
            <a:pPr algn="just"/>
            <a:r>
              <a:rPr lang="ar-IQ" sz="2400" dirty="0" smtClean="0"/>
              <a:t>تصنيف الحبليات </a:t>
            </a:r>
            <a:endParaRPr lang="ar-IQ" sz="2400" dirty="0"/>
          </a:p>
        </p:txBody>
      </p:sp>
      <p:sp>
        <p:nvSpPr>
          <p:cNvPr id="3" name="عنصر نائب للمحتوى 2"/>
          <p:cNvSpPr>
            <a:spLocks noGrp="1"/>
          </p:cNvSpPr>
          <p:nvPr>
            <p:ph idx="1"/>
          </p:nvPr>
        </p:nvSpPr>
        <p:spPr>
          <a:xfrm>
            <a:off x="914400" y="1196752"/>
            <a:ext cx="7772400" cy="5158808"/>
          </a:xfrm>
        </p:spPr>
        <p:txBody>
          <a:bodyPr>
            <a:normAutofit fontScale="70000" lnSpcReduction="20000"/>
          </a:bodyPr>
          <a:lstStyle/>
          <a:p>
            <a:pPr algn="just"/>
            <a:r>
              <a:rPr lang="ar-IQ" dirty="0"/>
              <a:t>تقسم شعبة الحبليات  </a:t>
            </a:r>
            <a:r>
              <a:rPr lang="en-US" dirty="0" err="1"/>
              <a:t>Chordata</a:t>
            </a:r>
            <a:r>
              <a:rPr lang="en-US" dirty="0"/>
              <a:t>  </a:t>
            </a:r>
            <a:r>
              <a:rPr lang="ar-IQ" dirty="0"/>
              <a:t>الى اربعة </a:t>
            </a:r>
            <a:r>
              <a:rPr lang="ar-IQ" dirty="0" err="1"/>
              <a:t>شعيبات</a:t>
            </a:r>
            <a:r>
              <a:rPr lang="ar-IQ" dirty="0"/>
              <a:t> (</a:t>
            </a:r>
            <a:r>
              <a:rPr lang="en-US" dirty="0"/>
              <a:t>Subphylum) </a:t>
            </a:r>
            <a:r>
              <a:rPr lang="ar-IQ" dirty="0"/>
              <a:t>الثلاثة الاولى منها تمثل الحبليات الاولية (</a:t>
            </a:r>
            <a:r>
              <a:rPr lang="en-US" dirty="0" err="1"/>
              <a:t>Protochordata</a:t>
            </a:r>
            <a:r>
              <a:rPr lang="en-US" dirty="0"/>
              <a:t>) </a:t>
            </a:r>
            <a:r>
              <a:rPr lang="ar-IQ" dirty="0"/>
              <a:t>وقد تسمى </a:t>
            </a:r>
            <a:r>
              <a:rPr lang="ar-IQ" dirty="0" err="1"/>
              <a:t>باللاقحفيات</a:t>
            </a:r>
            <a:r>
              <a:rPr lang="ar-IQ" dirty="0"/>
              <a:t> (</a:t>
            </a:r>
            <a:r>
              <a:rPr lang="en-US" dirty="0" err="1"/>
              <a:t>Acraniata</a:t>
            </a:r>
            <a:r>
              <a:rPr lang="en-US" dirty="0"/>
              <a:t>) </a:t>
            </a:r>
            <a:r>
              <a:rPr lang="ar-IQ" dirty="0"/>
              <a:t>وتضم </a:t>
            </a:r>
            <a:r>
              <a:rPr lang="ar-IQ" dirty="0" err="1"/>
              <a:t>شعيبات</a:t>
            </a:r>
            <a:r>
              <a:rPr lang="ar-IQ" dirty="0"/>
              <a:t> نصفية الحبل (</a:t>
            </a:r>
            <a:r>
              <a:rPr lang="en-US" dirty="0" err="1"/>
              <a:t>Hemichordata</a:t>
            </a:r>
            <a:r>
              <a:rPr lang="en-US" dirty="0"/>
              <a:t>)) </a:t>
            </a:r>
            <a:r>
              <a:rPr lang="ar-IQ" dirty="0"/>
              <a:t>وذيلية الحبل (</a:t>
            </a:r>
            <a:r>
              <a:rPr lang="en-US" dirty="0" err="1"/>
              <a:t>Urochodata</a:t>
            </a:r>
            <a:r>
              <a:rPr lang="en-US" dirty="0"/>
              <a:t>)  </a:t>
            </a:r>
            <a:r>
              <a:rPr lang="ar-IQ" dirty="0"/>
              <a:t>وراسية الحبل الظهري (</a:t>
            </a:r>
            <a:r>
              <a:rPr lang="en-US" dirty="0" err="1"/>
              <a:t>Cephalochordata</a:t>
            </a:r>
            <a:r>
              <a:rPr lang="en-US" dirty="0"/>
              <a:t>). </a:t>
            </a:r>
            <a:r>
              <a:rPr lang="ar-IQ" dirty="0"/>
              <a:t>اما الشعيبة الرابعة فتعرف بالفقريات (</a:t>
            </a:r>
            <a:r>
              <a:rPr lang="en-US" dirty="0"/>
              <a:t>Vertebrata) </a:t>
            </a:r>
            <a:r>
              <a:rPr lang="ar-IQ" dirty="0"/>
              <a:t>وقد تسمى ايضاً </a:t>
            </a:r>
            <a:r>
              <a:rPr lang="ar-IQ" dirty="0" err="1"/>
              <a:t>بالقحفيات</a:t>
            </a:r>
            <a:r>
              <a:rPr lang="ar-IQ" dirty="0"/>
              <a:t> (</a:t>
            </a:r>
            <a:r>
              <a:rPr lang="en-US" dirty="0" err="1"/>
              <a:t>Craniata</a:t>
            </a:r>
            <a:r>
              <a:rPr lang="en-US" dirty="0"/>
              <a:t>) </a:t>
            </a:r>
            <a:r>
              <a:rPr lang="ar-IQ" dirty="0" err="1"/>
              <a:t>لاحتواءها</a:t>
            </a:r>
            <a:r>
              <a:rPr lang="ar-IQ" dirty="0"/>
              <a:t> على القحف (</a:t>
            </a:r>
            <a:r>
              <a:rPr lang="en-US" dirty="0"/>
              <a:t>Cranium) (</a:t>
            </a:r>
            <a:r>
              <a:rPr lang="ar-IQ" dirty="0"/>
              <a:t>صندوق الدماغ).</a:t>
            </a:r>
          </a:p>
          <a:p>
            <a:pPr algn="just"/>
            <a:r>
              <a:rPr lang="ar-IQ" dirty="0"/>
              <a:t>1-	الشعيبة: نصفية الحبل </a:t>
            </a:r>
            <a:r>
              <a:rPr lang="en-US" dirty="0" err="1"/>
              <a:t>Hemichordata</a:t>
            </a:r>
            <a:endParaRPr lang="en-US" dirty="0"/>
          </a:p>
          <a:p>
            <a:pPr algn="just"/>
            <a:r>
              <a:rPr lang="ar-IQ" dirty="0"/>
              <a:t>تضم مجموعة صغيرة من الحيوانات بحرية المعيشة دودية الشكل تعيش في المياه الضحلة بشكل مستعمرات او مستقلة، البعض منها جالس والاخر متحرك. تتباين اطوالها كثيراً فهناك انواع صغيرة </a:t>
            </a:r>
            <a:r>
              <a:rPr lang="ar-IQ" dirty="0" err="1"/>
              <a:t>لاتتجاوز</a:t>
            </a:r>
            <a:r>
              <a:rPr lang="ar-IQ" dirty="0"/>
              <a:t> (2سم) طولاً وأخرى طويلة تصل (2.5م).</a:t>
            </a:r>
          </a:p>
          <a:p>
            <a:pPr algn="just"/>
            <a:r>
              <a:rPr lang="ar-IQ" dirty="0"/>
              <a:t>لقد وضع </a:t>
            </a:r>
            <a:r>
              <a:rPr lang="ar-IQ" dirty="0" err="1"/>
              <a:t>بيتسن</a:t>
            </a:r>
            <a:r>
              <a:rPr lang="ar-IQ" dirty="0"/>
              <a:t> </a:t>
            </a:r>
            <a:r>
              <a:rPr lang="en-US" dirty="0"/>
              <a:t>Bateson (1886) </a:t>
            </a:r>
            <a:r>
              <a:rPr lang="ar-IQ" dirty="0"/>
              <a:t>نصفية الحبل ضمن شعبة الحبليات استناداً الى الصفات الاساسية التالية:-</a:t>
            </a:r>
          </a:p>
          <a:p>
            <a:pPr algn="just"/>
            <a:r>
              <a:rPr lang="ar-IQ" dirty="0"/>
              <a:t>‌أ.	وجود الردب الفمي او الحبل الفمي (</a:t>
            </a:r>
            <a:r>
              <a:rPr lang="en-US" dirty="0" err="1"/>
              <a:t>Stomochord</a:t>
            </a:r>
            <a:r>
              <a:rPr lang="en-US" dirty="0"/>
              <a:t>) </a:t>
            </a:r>
            <a:r>
              <a:rPr lang="ar-IQ" dirty="0"/>
              <a:t>والذي عُد مناظر للحبل الظهري الموجود في الحبليات.</a:t>
            </a:r>
          </a:p>
          <a:p>
            <a:pPr algn="just"/>
            <a:r>
              <a:rPr lang="ar-IQ" dirty="0"/>
              <a:t>‌ب.	</a:t>
            </a:r>
          </a:p>
        </p:txBody>
      </p:sp>
    </p:spTree>
    <p:extLst>
      <p:ext uri="{BB962C8B-B14F-4D97-AF65-F5344CB8AC3E}">
        <p14:creationId xmlns:p14="http://schemas.microsoft.com/office/powerpoint/2010/main" val="159164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just"/>
            <a:r>
              <a:rPr lang="ar-IQ" dirty="0" smtClean="0"/>
              <a:t>تصنيف الحبليات </a:t>
            </a:r>
            <a:endParaRPr lang="ar-IQ" dirty="0"/>
          </a:p>
        </p:txBody>
      </p:sp>
      <p:sp>
        <p:nvSpPr>
          <p:cNvPr id="3" name="عنصر نائب للمحتوى 2"/>
          <p:cNvSpPr>
            <a:spLocks noGrp="1"/>
          </p:cNvSpPr>
          <p:nvPr>
            <p:ph idx="1"/>
          </p:nvPr>
        </p:nvSpPr>
        <p:spPr>
          <a:xfrm>
            <a:off x="914400" y="1412776"/>
            <a:ext cx="7772400" cy="4942784"/>
          </a:xfrm>
        </p:spPr>
        <p:txBody>
          <a:bodyPr>
            <a:normAutofit fontScale="77500" lnSpcReduction="20000"/>
          </a:bodyPr>
          <a:lstStyle/>
          <a:p>
            <a:r>
              <a:rPr lang="ar-IQ" dirty="0" smtClean="0"/>
              <a:t>الشقوق </a:t>
            </a:r>
            <a:r>
              <a:rPr lang="ar-IQ" dirty="0"/>
              <a:t>الخيشومية كثيرة وظهرية الموقع بينما يكون عددها في الحبليات المتقدمة اقل بكثير وتكون جانبية الموقع.</a:t>
            </a:r>
          </a:p>
          <a:p>
            <a:r>
              <a:rPr lang="ar-IQ" dirty="0"/>
              <a:t>4-	تنعدم فيها ظاهرة التجزؤ (</a:t>
            </a:r>
            <a:r>
              <a:rPr lang="en-US" dirty="0"/>
              <a:t>Segmentation) </a:t>
            </a:r>
            <a:r>
              <a:rPr lang="ar-IQ" dirty="0"/>
              <a:t>وظاهرة الرأسية (</a:t>
            </a:r>
            <a:r>
              <a:rPr lang="en-US" dirty="0"/>
              <a:t>Cephalization) </a:t>
            </a:r>
            <a:r>
              <a:rPr lang="ar-IQ" dirty="0"/>
              <a:t>فضلاً عن انعدام وجود الذيل خلف المخرج والملحقات المزدوجة وغير ذلك من الصفات التي تعد من الصفات المميزة للحبليات.</a:t>
            </a:r>
          </a:p>
          <a:p>
            <a:r>
              <a:rPr lang="ar-IQ" dirty="0"/>
              <a:t>تضم شعيبة نصفية الحبل اربعة اصناف هي:</a:t>
            </a:r>
          </a:p>
          <a:p>
            <a:r>
              <a:rPr lang="ar-IQ" dirty="0"/>
              <a:t>1-	الصنف: معوية التنفس                           </a:t>
            </a:r>
            <a:r>
              <a:rPr lang="en-US" dirty="0"/>
              <a:t>Class: </a:t>
            </a:r>
            <a:r>
              <a:rPr lang="en-US" dirty="0" err="1"/>
              <a:t>Enteropneusta</a:t>
            </a:r>
            <a:endParaRPr lang="en-US" dirty="0"/>
          </a:p>
          <a:p>
            <a:r>
              <a:rPr lang="ar-IQ" dirty="0"/>
              <a:t>مثالها: الدودة البلوطية </a:t>
            </a:r>
            <a:r>
              <a:rPr lang="en-US" dirty="0"/>
              <a:t>Acorn worm</a:t>
            </a:r>
          </a:p>
          <a:p>
            <a:r>
              <a:rPr lang="en-US" dirty="0"/>
              <a:t>2-	</a:t>
            </a:r>
            <a:r>
              <a:rPr lang="ar-IQ" dirty="0"/>
              <a:t>الصنف: جناحية الخياشيم                         </a:t>
            </a:r>
            <a:r>
              <a:rPr lang="en-US" dirty="0"/>
              <a:t>Class: </a:t>
            </a:r>
            <a:r>
              <a:rPr lang="en-US" dirty="0" err="1"/>
              <a:t>Pterobranchia</a:t>
            </a:r>
            <a:endParaRPr lang="en-US" dirty="0"/>
          </a:p>
          <a:p>
            <a:r>
              <a:rPr lang="ar-IQ" dirty="0"/>
              <a:t>الجسم يوجد ضمن جبة او غلالة (</a:t>
            </a:r>
            <a:r>
              <a:rPr lang="en-US" dirty="0"/>
              <a:t>Tunic) </a:t>
            </a:r>
            <a:r>
              <a:rPr lang="ar-IQ" dirty="0"/>
              <a:t>ولذلك تسمى </a:t>
            </a:r>
            <a:r>
              <a:rPr lang="ar-IQ" dirty="0" err="1"/>
              <a:t>بالغلاليات</a:t>
            </a:r>
            <a:r>
              <a:rPr lang="ar-IQ" dirty="0"/>
              <a:t> مثالها: قرصية الرأس </a:t>
            </a:r>
            <a:r>
              <a:rPr lang="en-US" dirty="0" err="1"/>
              <a:t>Cephalodiscus</a:t>
            </a:r>
            <a:r>
              <a:rPr lang="en-US" dirty="0"/>
              <a:t> sp.  </a:t>
            </a:r>
            <a:r>
              <a:rPr lang="en-US" dirty="0" err="1"/>
              <a:t>Rhabdopleura</a:t>
            </a:r>
            <a:r>
              <a:rPr lang="en-US" dirty="0"/>
              <a:t> sp.</a:t>
            </a:r>
          </a:p>
          <a:p>
            <a:endParaRPr lang="ar-IQ" dirty="0"/>
          </a:p>
        </p:txBody>
      </p:sp>
    </p:spTree>
    <p:extLst>
      <p:ext uri="{BB962C8B-B14F-4D97-AF65-F5344CB8AC3E}">
        <p14:creationId xmlns:p14="http://schemas.microsoft.com/office/powerpoint/2010/main" val="237018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756696"/>
          </a:xfrm>
        </p:spPr>
        <p:txBody>
          <a:bodyPr/>
          <a:lstStyle/>
          <a:p>
            <a:pPr algn="just"/>
            <a:r>
              <a:rPr lang="ar-IQ" dirty="0" smtClean="0"/>
              <a:t>تصنيف الحبليات </a:t>
            </a:r>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62473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286000" y="5589240"/>
            <a:ext cx="5310336" cy="369332"/>
          </a:xfrm>
          <a:prstGeom prst="rect">
            <a:avLst/>
          </a:prstGeom>
        </p:spPr>
        <p:txBody>
          <a:bodyPr wrap="square">
            <a:spAutoFit/>
          </a:bodyPr>
          <a:lstStyle/>
          <a:p>
            <a:r>
              <a:rPr lang="ar-IQ" dirty="0" smtClean="0"/>
              <a:t>جناحية الخياشيم </a:t>
            </a:r>
            <a:r>
              <a:rPr lang="en-US" dirty="0" err="1" smtClean="0"/>
              <a:t>Pterobranchia</a:t>
            </a:r>
            <a:r>
              <a:rPr lang="en-US" dirty="0" smtClean="0"/>
              <a:t> </a:t>
            </a:r>
            <a:r>
              <a:rPr lang="en-US" dirty="0" err="1" smtClean="0"/>
              <a:t>Rhabdopleura</a:t>
            </a:r>
            <a:r>
              <a:rPr lang="en-US" dirty="0" smtClean="0"/>
              <a:t> sp.</a:t>
            </a:r>
            <a:endParaRPr lang="ar-IQ" dirty="0"/>
          </a:p>
        </p:txBody>
      </p:sp>
    </p:spTree>
    <p:extLst>
      <p:ext uri="{BB962C8B-B14F-4D97-AF65-F5344CB8AC3E}">
        <p14:creationId xmlns:p14="http://schemas.microsoft.com/office/powerpoint/2010/main" val="19857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TotalTime>
  <Words>323</Words>
  <Application>Microsoft Office PowerPoint</Application>
  <PresentationFormat>عرض على الشاشة (3:4)‏</PresentationFormat>
  <Paragraphs>80</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حركة</vt:lpstr>
      <vt:lpstr>البحث في اصل الحبليات  Lec.2</vt:lpstr>
      <vt:lpstr>البحث في اصل الحبليات </vt:lpstr>
      <vt:lpstr>البحث في اصل الحبليات </vt:lpstr>
      <vt:lpstr>عرض تقديمي في PowerPoint</vt:lpstr>
      <vt:lpstr>تصنيف الحبليات </vt:lpstr>
      <vt:lpstr>عرض تقديمي في PowerPoint</vt:lpstr>
      <vt:lpstr>تصنيف الحبليات </vt:lpstr>
      <vt:lpstr>تصنيف الحبليات </vt:lpstr>
      <vt:lpstr>تصنيف الحبليات </vt:lpstr>
      <vt:lpstr>تصنيف الحبليات</vt:lpstr>
      <vt:lpstr>تصنيف الحبليات </vt:lpstr>
      <vt:lpstr>تصنيف الحبليات </vt:lpstr>
      <vt:lpstr>تصنيف الحبليات </vt:lpstr>
      <vt:lpstr>تصنيف الحبليات </vt:lpstr>
      <vt:lpstr>تصنيف الحبليات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البحث في اصل الحبليات  Lec.2</dc:title>
  <dc:creator>sci</dc:creator>
  <cp:lastModifiedBy>sci</cp:lastModifiedBy>
  <cp:revision>4</cp:revision>
  <dcterms:created xsi:type="dcterms:W3CDTF">2019-12-10T18:07:19Z</dcterms:created>
  <dcterms:modified xsi:type="dcterms:W3CDTF">2019-12-10T18:45:20Z</dcterms:modified>
</cp:coreProperties>
</file>